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Poppins"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13.png" Type="http://schemas.openxmlformats.org/officeDocument/2006/relationships/image"/><Relationship Id="rId6"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984748" y="6364540"/>
            <a:ext cx="2318505" cy="859631"/>
            <a:chOff x="0" y="0"/>
            <a:chExt cx="610635" cy="226405"/>
          </a:xfrm>
        </p:grpSpPr>
        <p:sp>
          <p:nvSpPr>
            <p:cNvPr name="Freeform 5" id="5"/>
            <p:cNvSpPr/>
            <p:nvPr/>
          </p:nvSpPr>
          <p:spPr>
            <a:xfrm flipH="false" flipV="false" rot="0">
              <a:off x="0" y="0"/>
              <a:ext cx="610635" cy="226405"/>
            </a:xfrm>
            <a:custGeom>
              <a:avLst/>
              <a:gdLst/>
              <a:ahLst/>
              <a:cxnLst/>
              <a:rect r="r" b="b" t="t" l="l"/>
              <a:pathLst>
                <a:path h="226405" w="610635">
                  <a:moveTo>
                    <a:pt x="113202" y="0"/>
                  </a:moveTo>
                  <a:lnTo>
                    <a:pt x="497433" y="0"/>
                  </a:lnTo>
                  <a:cubicBezTo>
                    <a:pt x="559953" y="0"/>
                    <a:pt x="610635" y="50682"/>
                    <a:pt x="610635" y="113202"/>
                  </a:cubicBezTo>
                  <a:lnTo>
                    <a:pt x="610635" y="113202"/>
                  </a:lnTo>
                  <a:cubicBezTo>
                    <a:pt x="610635" y="143226"/>
                    <a:pt x="598708" y="172019"/>
                    <a:pt x="577479" y="193249"/>
                  </a:cubicBezTo>
                  <a:cubicBezTo>
                    <a:pt x="556249" y="214478"/>
                    <a:pt x="527456" y="226405"/>
                    <a:pt x="497433" y="226405"/>
                  </a:cubicBezTo>
                  <a:lnTo>
                    <a:pt x="113202" y="226405"/>
                  </a:lnTo>
                  <a:cubicBezTo>
                    <a:pt x="83179" y="226405"/>
                    <a:pt x="54386" y="214478"/>
                    <a:pt x="33156" y="193249"/>
                  </a:cubicBezTo>
                  <a:cubicBezTo>
                    <a:pt x="11927" y="172019"/>
                    <a:pt x="0" y="143226"/>
                    <a:pt x="0" y="113202"/>
                  </a:cubicBezTo>
                  <a:lnTo>
                    <a:pt x="0" y="113202"/>
                  </a:lnTo>
                  <a:cubicBezTo>
                    <a:pt x="0" y="83179"/>
                    <a:pt x="11927" y="54386"/>
                    <a:pt x="33156" y="33156"/>
                  </a:cubicBezTo>
                  <a:cubicBezTo>
                    <a:pt x="54386" y="11927"/>
                    <a:pt x="83179" y="0"/>
                    <a:pt x="113202" y="0"/>
                  </a:cubicBezTo>
                  <a:close/>
                </a:path>
              </a:pathLst>
            </a:custGeom>
            <a:solidFill>
              <a:srgbClr val="FF00FC"/>
            </a:solidFill>
          </p:spPr>
        </p:sp>
        <p:sp>
          <p:nvSpPr>
            <p:cNvPr name="TextBox 6" id="6"/>
            <p:cNvSpPr txBox="true"/>
            <p:nvPr/>
          </p:nvSpPr>
          <p:spPr>
            <a:xfrm>
              <a:off x="0" y="-66675"/>
              <a:ext cx="610635" cy="293080"/>
            </a:xfrm>
            <a:prstGeom prst="rect">
              <a:avLst/>
            </a:prstGeom>
          </p:spPr>
          <p:txBody>
            <a:bodyPr anchor="ctr" rtlCol="false" tIns="50800" lIns="50800" bIns="50800" rIns="50800"/>
            <a:lstStyle/>
            <a:p>
              <a:pPr algn="ctr">
                <a:lnSpc>
                  <a:spcPts val="3151"/>
                </a:lnSpc>
              </a:pPr>
            </a:p>
          </p:txBody>
        </p:sp>
      </p:grpSp>
      <p:grpSp>
        <p:nvGrpSpPr>
          <p:cNvPr name="Group 7" id="7"/>
          <p:cNvGrpSpPr/>
          <p:nvPr/>
        </p:nvGrpSpPr>
        <p:grpSpPr>
          <a:xfrm rot="0">
            <a:off x="16333348" y="8447529"/>
            <a:ext cx="925952" cy="919347"/>
            <a:chOff x="0" y="0"/>
            <a:chExt cx="289003" cy="286941"/>
          </a:xfrm>
        </p:grpSpPr>
        <p:sp>
          <p:nvSpPr>
            <p:cNvPr name="Freeform 8" id="8"/>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name="TextBox 9" id="9"/>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16650402" y="8694263"/>
            <a:ext cx="315151" cy="425879"/>
          </a:xfrm>
          <a:custGeom>
            <a:avLst/>
            <a:gdLst/>
            <a:ahLst/>
            <a:cxnLst/>
            <a:rect r="r" b="b" t="t" l="l"/>
            <a:pathLst>
              <a:path h="425879" w="315151">
                <a:moveTo>
                  <a:pt x="0" y="0"/>
                </a:moveTo>
                <a:lnTo>
                  <a:pt x="315151" y="0"/>
                </a:lnTo>
                <a:lnTo>
                  <a:pt x="315151" y="425880"/>
                </a:lnTo>
                <a:lnTo>
                  <a:pt x="0" y="4258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64930" y="1734099"/>
            <a:ext cx="4162335" cy="2361325"/>
          </a:xfrm>
          <a:custGeom>
            <a:avLst/>
            <a:gdLst/>
            <a:ahLst/>
            <a:cxnLst/>
            <a:rect r="r" b="b" t="t" l="l"/>
            <a:pathLst>
              <a:path h="2361325" w="4162335">
                <a:moveTo>
                  <a:pt x="0" y="0"/>
                </a:moveTo>
                <a:lnTo>
                  <a:pt x="4162336" y="0"/>
                </a:lnTo>
                <a:lnTo>
                  <a:pt x="4162336" y="2361325"/>
                </a:lnTo>
                <a:lnTo>
                  <a:pt x="0" y="2361325"/>
                </a:lnTo>
                <a:lnTo>
                  <a:pt x="0" y="0"/>
                </a:lnTo>
                <a:close/>
              </a:path>
            </a:pathLst>
          </a:custGeom>
          <a:blipFill>
            <a:blip r:embed="rId7"/>
            <a:stretch>
              <a:fillRect l="0" t="0" r="0" b="0"/>
            </a:stretch>
          </a:blipFill>
        </p:spPr>
      </p:sp>
      <p:sp>
        <p:nvSpPr>
          <p:cNvPr name="TextBox 12" id="12"/>
          <p:cNvSpPr txBox="true"/>
          <p:nvPr/>
        </p:nvSpPr>
        <p:spPr>
          <a:xfrm rot="0">
            <a:off x="3032634" y="3196179"/>
            <a:ext cx="12222732" cy="1676400"/>
          </a:xfrm>
          <a:prstGeom prst="rect">
            <a:avLst/>
          </a:prstGeom>
        </p:spPr>
        <p:txBody>
          <a:bodyPr anchor="t" rtlCol="false" tIns="0" lIns="0" bIns="0" rIns="0">
            <a:spAutoFit/>
          </a:bodyPr>
          <a:lstStyle/>
          <a:p>
            <a:pPr algn="ctr">
              <a:lnSpc>
                <a:spcPts val="12480"/>
              </a:lnSpc>
            </a:pPr>
            <a:r>
              <a:rPr lang="en-US" b="true" sz="10400">
                <a:solidFill>
                  <a:srgbClr val="FFFFFF"/>
                </a:solidFill>
                <a:latin typeface="Poppins Bold"/>
                <a:ea typeface="Poppins Bold"/>
                <a:cs typeface="Poppins Bold"/>
                <a:sym typeface="Poppins Bold"/>
              </a:rPr>
              <a:t>BELAJAR MYSQL</a:t>
            </a:r>
          </a:p>
        </p:txBody>
      </p:sp>
      <p:sp>
        <p:nvSpPr>
          <p:cNvPr name="TextBox 13" id="13"/>
          <p:cNvSpPr txBox="true"/>
          <p:nvPr/>
        </p:nvSpPr>
        <p:spPr>
          <a:xfrm rot="0">
            <a:off x="2681288" y="4563016"/>
            <a:ext cx="12925424" cy="1676400"/>
          </a:xfrm>
          <a:prstGeom prst="rect">
            <a:avLst/>
          </a:prstGeom>
        </p:spPr>
        <p:txBody>
          <a:bodyPr anchor="t" rtlCol="false" tIns="0" lIns="0" bIns="0" rIns="0">
            <a:spAutoFit/>
          </a:bodyPr>
          <a:lstStyle/>
          <a:p>
            <a:pPr algn="ctr">
              <a:lnSpc>
                <a:spcPts val="12480"/>
              </a:lnSpc>
            </a:pPr>
            <a:r>
              <a:rPr lang="en-US" b="true" sz="10400">
                <a:solidFill>
                  <a:srgbClr val="65FFE8"/>
                </a:solidFill>
                <a:latin typeface="Poppins Bold"/>
                <a:ea typeface="Poppins Bold"/>
                <a:cs typeface="Poppins Bold"/>
                <a:sym typeface="Poppins Bold"/>
              </a:rPr>
              <a:t>MULAI DARI 0</a:t>
            </a:r>
          </a:p>
        </p:txBody>
      </p:sp>
      <p:sp>
        <p:nvSpPr>
          <p:cNvPr name="TextBox 14" id="14"/>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bangkit Haqi Aliaffuan</a:t>
            </a:r>
          </a:p>
        </p:txBody>
      </p:sp>
      <p:sp>
        <p:nvSpPr>
          <p:cNvPr name="TextBox 15" id="15"/>
          <p:cNvSpPr txBox="true"/>
          <p:nvPr/>
        </p:nvSpPr>
        <p:spPr>
          <a:xfrm rot="0">
            <a:off x="9144000" y="965066"/>
            <a:ext cx="1662550" cy="40331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Home</a:t>
            </a:r>
          </a:p>
        </p:txBody>
      </p:sp>
      <p:sp>
        <p:nvSpPr>
          <p:cNvPr name="TextBox 16" id="16"/>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7" id="17"/>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18" id="18"/>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9" id="19"/>
          <p:cNvSpPr txBox="true"/>
          <p:nvPr/>
        </p:nvSpPr>
        <p:spPr>
          <a:xfrm rot="0">
            <a:off x="7528677" y="6594331"/>
            <a:ext cx="3230646" cy="381000"/>
          </a:xfrm>
          <a:prstGeom prst="rect">
            <a:avLst/>
          </a:prstGeom>
        </p:spPr>
        <p:txBody>
          <a:bodyPr anchor="t" rtlCol="false" tIns="0" lIns="0" bIns="0" rIns="0">
            <a:spAutoFit/>
          </a:bodyPr>
          <a:lstStyle/>
          <a:p>
            <a:pPr algn="ctr">
              <a:lnSpc>
                <a:spcPts val="2879"/>
              </a:lnSpc>
            </a:pPr>
            <a:r>
              <a:rPr lang="en-US" b="true" sz="2400">
                <a:solidFill>
                  <a:srgbClr val="FFFFFF"/>
                </a:solidFill>
                <a:latin typeface="Poppins Bold"/>
                <a:ea typeface="Poppins Bold"/>
                <a:cs typeface="Poppins Bold"/>
                <a:sym typeface="Poppins Bold"/>
              </a:rPr>
              <a:t>READ MORE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F0059">
                <a:alpha val="100000"/>
              </a:srgbClr>
            </a:gs>
            <a:gs pos="66667">
              <a:srgbClr val="00E8FF">
                <a:alpha val="100000"/>
              </a:srgbClr>
            </a:gs>
            <a:gs pos="100000">
              <a:srgbClr val="A600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48245" y="-369109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23276" y="2450529"/>
            <a:ext cx="6149756" cy="6172200"/>
          </a:xfrm>
          <a:custGeom>
            <a:avLst/>
            <a:gdLst/>
            <a:ahLst/>
            <a:cxnLst/>
            <a:rect r="r" b="b" t="t" l="l"/>
            <a:pathLst>
              <a:path h="6172200" w="6149756">
                <a:moveTo>
                  <a:pt x="0" y="0"/>
                </a:moveTo>
                <a:lnTo>
                  <a:pt x="6149756" y="0"/>
                </a:lnTo>
                <a:lnTo>
                  <a:pt x="6149756"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6" id="6"/>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7" id="7"/>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8" id="8"/>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9" id="9"/>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0" id="10"/>
          <p:cNvSpPr txBox="true"/>
          <p:nvPr/>
        </p:nvSpPr>
        <p:spPr>
          <a:xfrm rot="0">
            <a:off x="1596099" y="3214910"/>
            <a:ext cx="7586001" cy="1227535"/>
          </a:xfrm>
          <a:prstGeom prst="rect">
            <a:avLst/>
          </a:prstGeom>
        </p:spPr>
        <p:txBody>
          <a:bodyPr anchor="t" rtlCol="false" tIns="0" lIns="0" bIns="0" rIns="0">
            <a:spAutoFit/>
          </a:bodyPr>
          <a:lstStyle/>
          <a:p>
            <a:pPr algn="l">
              <a:lnSpc>
                <a:spcPts val="9156"/>
              </a:lnSpc>
            </a:pPr>
            <a:r>
              <a:rPr lang="en-US" sz="7630" b="true">
                <a:solidFill>
                  <a:srgbClr val="FFFFFF"/>
                </a:solidFill>
                <a:latin typeface="Poppins Bold"/>
                <a:ea typeface="Poppins Bold"/>
                <a:cs typeface="Poppins Bold"/>
                <a:sym typeface="Poppins Bold"/>
              </a:rPr>
              <a:t>DCL</a:t>
            </a:r>
          </a:p>
        </p:txBody>
      </p:sp>
      <p:sp>
        <p:nvSpPr>
          <p:cNvPr name="TextBox 11" id="11"/>
          <p:cNvSpPr txBox="true"/>
          <p:nvPr/>
        </p:nvSpPr>
        <p:spPr>
          <a:xfrm rot="0">
            <a:off x="1596099" y="4394820"/>
            <a:ext cx="8379176" cy="1628775"/>
          </a:xfrm>
          <a:prstGeom prst="rect">
            <a:avLst/>
          </a:prstGeom>
        </p:spPr>
        <p:txBody>
          <a:bodyPr anchor="t" rtlCol="false" tIns="0" lIns="0" bIns="0" rIns="0">
            <a:spAutoFit/>
          </a:bodyPr>
          <a:lstStyle/>
          <a:p>
            <a:pPr algn="l">
              <a:lnSpc>
                <a:spcPts val="6276"/>
              </a:lnSpc>
            </a:pPr>
            <a:r>
              <a:rPr lang="en-US" sz="5230" b="true">
                <a:solidFill>
                  <a:srgbClr val="65FFE8"/>
                </a:solidFill>
                <a:latin typeface="Poppins Bold"/>
                <a:ea typeface="Poppins Bold"/>
                <a:cs typeface="Poppins Bold"/>
                <a:sym typeface="Poppins Bold"/>
              </a:rPr>
              <a:t>DATA CONTROL LANGUAGE</a:t>
            </a:r>
          </a:p>
        </p:txBody>
      </p:sp>
      <p:sp>
        <p:nvSpPr>
          <p:cNvPr name="TextBox 12" id="12"/>
          <p:cNvSpPr txBox="true"/>
          <p:nvPr/>
        </p:nvSpPr>
        <p:spPr>
          <a:xfrm rot="0">
            <a:off x="1557999" y="5956920"/>
            <a:ext cx="7486920" cy="2809841"/>
          </a:xfrm>
          <a:prstGeom prst="rect">
            <a:avLst/>
          </a:prstGeom>
        </p:spPr>
        <p:txBody>
          <a:bodyPr anchor="t" rtlCol="false" tIns="0" lIns="0" bIns="0" rIns="0">
            <a:spAutoFit/>
          </a:bodyPr>
          <a:lstStyle/>
          <a:p>
            <a:pPr algn="just" marL="0" indent="0" lvl="0">
              <a:lnSpc>
                <a:spcPts val="3151"/>
              </a:lnSpc>
              <a:spcBef>
                <a:spcPct val="0"/>
              </a:spcBef>
            </a:pPr>
            <a:r>
              <a:rPr lang="en-US" sz="2251">
                <a:solidFill>
                  <a:srgbClr val="FFFFFF"/>
                </a:solidFill>
                <a:latin typeface="Poppins"/>
                <a:ea typeface="Poppins"/>
                <a:cs typeface="Poppins"/>
                <a:sym typeface="Poppins"/>
              </a:rPr>
              <a:t>Command selanjutnya adalah DCL yang merupakan singkatan dari Data Control Language. Pada dasarnya, pernyataan DCL dikelompokkan dengan pernyataan DML. Sehingga perintah yang ada di command ini berguna untuk mengontrol hak akses database (privilege) dan memanipulasi user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210019" y="4616947"/>
            <a:ext cx="8933981" cy="995615"/>
          </a:xfrm>
          <a:custGeom>
            <a:avLst/>
            <a:gdLst/>
            <a:ahLst/>
            <a:cxnLst/>
            <a:rect r="r" b="b" t="t" l="l"/>
            <a:pathLst>
              <a:path h="995615" w="8933981">
                <a:moveTo>
                  <a:pt x="0" y="0"/>
                </a:moveTo>
                <a:lnTo>
                  <a:pt x="8933981" y="0"/>
                </a:lnTo>
                <a:lnTo>
                  <a:pt x="8933981" y="995614"/>
                </a:lnTo>
                <a:lnTo>
                  <a:pt x="0" y="995614"/>
                </a:lnTo>
                <a:lnTo>
                  <a:pt x="0" y="0"/>
                </a:lnTo>
                <a:close/>
              </a:path>
            </a:pathLst>
          </a:custGeom>
          <a:blipFill>
            <a:blip r:embed="rId5"/>
            <a:stretch>
              <a:fillRect l="0" t="0" r="0" b="0"/>
            </a:stretch>
          </a:blipFill>
        </p:spPr>
      </p:sp>
      <p:sp>
        <p:nvSpPr>
          <p:cNvPr name="Freeform 5" id="5"/>
          <p:cNvSpPr/>
          <p:nvPr/>
        </p:nvSpPr>
        <p:spPr>
          <a:xfrm flipH="false" flipV="false" rot="0">
            <a:off x="5425414" y="7163435"/>
            <a:ext cx="12862586" cy="928228"/>
          </a:xfrm>
          <a:custGeom>
            <a:avLst/>
            <a:gdLst/>
            <a:ahLst/>
            <a:cxnLst/>
            <a:rect r="r" b="b" t="t" l="l"/>
            <a:pathLst>
              <a:path h="928228" w="12862586">
                <a:moveTo>
                  <a:pt x="0" y="0"/>
                </a:moveTo>
                <a:lnTo>
                  <a:pt x="12862586" y="0"/>
                </a:lnTo>
                <a:lnTo>
                  <a:pt x="12862586" y="928227"/>
                </a:lnTo>
                <a:lnTo>
                  <a:pt x="0" y="928227"/>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516726" y="6146257"/>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CREATE USER</a:t>
            </a:r>
          </a:p>
        </p:txBody>
      </p:sp>
      <p:sp>
        <p:nvSpPr>
          <p:cNvPr name="TextBox 14" id="14"/>
          <p:cNvSpPr txBox="true"/>
          <p:nvPr/>
        </p:nvSpPr>
        <p:spPr>
          <a:xfrm rot="0">
            <a:off x="9513220" y="6146257"/>
            <a:ext cx="8427018"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SET PASSWORD PADA USER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4764207" y="7989800"/>
            <a:ext cx="13045184" cy="791127"/>
          </a:xfrm>
          <a:custGeom>
            <a:avLst/>
            <a:gdLst/>
            <a:ahLst/>
            <a:cxnLst/>
            <a:rect r="r" b="b" t="t" l="l"/>
            <a:pathLst>
              <a:path h="791127" w="13045184">
                <a:moveTo>
                  <a:pt x="0" y="0"/>
                </a:moveTo>
                <a:lnTo>
                  <a:pt x="13045183" y="0"/>
                </a:lnTo>
                <a:lnTo>
                  <a:pt x="13045183" y="791127"/>
                </a:lnTo>
                <a:lnTo>
                  <a:pt x="0" y="791127"/>
                </a:lnTo>
                <a:lnTo>
                  <a:pt x="0" y="0"/>
                </a:lnTo>
                <a:close/>
              </a:path>
            </a:pathLst>
          </a:custGeom>
          <a:blipFill>
            <a:blip r:embed="rId5"/>
            <a:stretch>
              <a:fillRect l="0" t="0" r="0" b="0"/>
            </a:stretch>
          </a:blipFill>
        </p:spPr>
      </p:sp>
      <p:sp>
        <p:nvSpPr>
          <p:cNvPr name="Freeform 5" id="5"/>
          <p:cNvSpPr/>
          <p:nvPr/>
        </p:nvSpPr>
        <p:spPr>
          <a:xfrm flipH="false" flipV="false" rot="0">
            <a:off x="516726" y="5196825"/>
            <a:ext cx="13605808" cy="642496"/>
          </a:xfrm>
          <a:custGeom>
            <a:avLst/>
            <a:gdLst/>
            <a:ahLst/>
            <a:cxnLst/>
            <a:rect r="r" b="b" t="t" l="l"/>
            <a:pathLst>
              <a:path h="642496" w="13605808">
                <a:moveTo>
                  <a:pt x="0" y="0"/>
                </a:moveTo>
                <a:lnTo>
                  <a:pt x="13605807" y="0"/>
                </a:lnTo>
                <a:lnTo>
                  <a:pt x="13605807" y="642497"/>
                </a:lnTo>
                <a:lnTo>
                  <a:pt x="0" y="642497"/>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516726" y="6146257"/>
            <a:ext cx="5897955" cy="1510167"/>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MENAMPILKAN HAK AKSES</a:t>
            </a:r>
          </a:p>
        </p:txBody>
      </p:sp>
      <p:sp>
        <p:nvSpPr>
          <p:cNvPr name="TextBox 14" id="14"/>
          <p:cNvSpPr txBox="true"/>
          <p:nvPr/>
        </p:nvSpPr>
        <p:spPr>
          <a:xfrm rot="0">
            <a:off x="10366227" y="6134597"/>
            <a:ext cx="5897955" cy="1510167"/>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MEMBERI HAK AKSES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4350" y="7927217"/>
            <a:ext cx="14241079" cy="995920"/>
            <a:chOff x="0" y="0"/>
            <a:chExt cx="3750737" cy="262300"/>
          </a:xfrm>
        </p:grpSpPr>
        <p:sp>
          <p:nvSpPr>
            <p:cNvPr name="Freeform 4" id="4"/>
            <p:cNvSpPr/>
            <p:nvPr/>
          </p:nvSpPr>
          <p:spPr>
            <a:xfrm flipH="false" flipV="false" rot="0">
              <a:off x="0" y="0"/>
              <a:ext cx="3750737" cy="262300"/>
            </a:xfrm>
            <a:custGeom>
              <a:avLst/>
              <a:gdLst/>
              <a:ahLst/>
              <a:cxnLst/>
              <a:rect r="r" b="b" t="t" l="l"/>
              <a:pathLst>
                <a:path h="262300" w="3750737">
                  <a:moveTo>
                    <a:pt x="18484" y="0"/>
                  </a:moveTo>
                  <a:lnTo>
                    <a:pt x="3732254" y="0"/>
                  </a:lnTo>
                  <a:cubicBezTo>
                    <a:pt x="3742461" y="0"/>
                    <a:pt x="3750737" y="8275"/>
                    <a:pt x="3750737" y="18484"/>
                  </a:cubicBezTo>
                  <a:lnTo>
                    <a:pt x="3750737" y="243817"/>
                  </a:lnTo>
                  <a:cubicBezTo>
                    <a:pt x="3750737" y="248719"/>
                    <a:pt x="3748790" y="253420"/>
                    <a:pt x="3745323" y="256886"/>
                  </a:cubicBezTo>
                  <a:cubicBezTo>
                    <a:pt x="3741857" y="260353"/>
                    <a:pt x="3737156" y="262300"/>
                    <a:pt x="3732254" y="262300"/>
                  </a:cubicBezTo>
                  <a:lnTo>
                    <a:pt x="18484" y="262300"/>
                  </a:lnTo>
                  <a:cubicBezTo>
                    <a:pt x="8275" y="262300"/>
                    <a:pt x="0" y="254025"/>
                    <a:pt x="0" y="243817"/>
                  </a:cubicBezTo>
                  <a:lnTo>
                    <a:pt x="0" y="18484"/>
                  </a:lnTo>
                  <a:cubicBezTo>
                    <a:pt x="0" y="8275"/>
                    <a:pt x="8275" y="0"/>
                    <a:pt x="18484" y="0"/>
                  </a:cubicBezTo>
                  <a:close/>
                </a:path>
              </a:pathLst>
            </a:custGeom>
            <a:gradFill rotWithShape="true">
              <a:gsLst>
                <a:gs pos="0">
                  <a:srgbClr val="0039E6">
                    <a:alpha val="100000"/>
                  </a:srgbClr>
                </a:gs>
                <a:gs pos="100000">
                  <a:srgbClr val="3CFFE2">
                    <a:alpha val="100000"/>
                  </a:srgbClr>
                </a:gs>
              </a:gsLst>
              <a:path path="circle">
                <a:fillToRect l="0" r="100000" t="0" b="100000"/>
              </a:path>
              <a:tileRect r="0" l="-100000" b="0" t="-100000"/>
            </a:gradFill>
          </p:spPr>
        </p:sp>
        <p:sp>
          <p:nvSpPr>
            <p:cNvPr name="TextBox 5" id="5"/>
            <p:cNvSpPr txBox="true"/>
            <p:nvPr/>
          </p:nvSpPr>
          <p:spPr>
            <a:xfrm>
              <a:off x="0" y="-66675"/>
              <a:ext cx="3750737" cy="3289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1615149" y="2418588"/>
            <a:ext cx="4739641" cy="1426877"/>
          </a:xfrm>
          <a:prstGeom prst="rect">
            <a:avLst/>
          </a:prstGeom>
        </p:spPr>
        <p:txBody>
          <a:bodyPr anchor="t" rtlCol="false" tIns="0" lIns="0" bIns="0" rIns="0">
            <a:spAutoFit/>
          </a:bodyPr>
          <a:lstStyle/>
          <a:p>
            <a:pPr algn="l">
              <a:lnSpc>
                <a:spcPts val="10578"/>
              </a:lnSpc>
            </a:pPr>
            <a:r>
              <a:rPr lang="en-US" sz="8815" b="true">
                <a:solidFill>
                  <a:srgbClr val="FFFFFF"/>
                </a:solidFill>
                <a:latin typeface="Poppins Bold"/>
                <a:ea typeface="Poppins Bold"/>
                <a:cs typeface="Poppins Bold"/>
                <a:sym typeface="Poppins Bold"/>
              </a:rPr>
              <a:t>DATA</a:t>
            </a:r>
          </a:p>
        </p:txBody>
      </p:sp>
      <p:sp>
        <p:nvSpPr>
          <p:cNvPr name="TextBox 7" id="7"/>
          <p:cNvSpPr txBox="true"/>
          <p:nvPr/>
        </p:nvSpPr>
        <p:spPr>
          <a:xfrm rot="0">
            <a:off x="1596099" y="3596469"/>
            <a:ext cx="8110612" cy="1426877"/>
          </a:xfrm>
          <a:prstGeom prst="rect">
            <a:avLst/>
          </a:prstGeom>
        </p:spPr>
        <p:txBody>
          <a:bodyPr anchor="t" rtlCol="false" tIns="0" lIns="0" bIns="0" rIns="0">
            <a:spAutoFit/>
          </a:bodyPr>
          <a:lstStyle/>
          <a:p>
            <a:pPr algn="l">
              <a:lnSpc>
                <a:spcPts val="10578"/>
              </a:lnSpc>
            </a:pPr>
            <a:r>
              <a:rPr lang="en-US" sz="8815" b="true">
                <a:solidFill>
                  <a:srgbClr val="65FFE8"/>
                </a:solidFill>
                <a:latin typeface="Poppins Bold"/>
                <a:ea typeface="Poppins Bold"/>
                <a:cs typeface="Poppins Bold"/>
                <a:sym typeface="Poppins Bold"/>
              </a:rPr>
              <a:t>ANALYSTIC</a:t>
            </a:r>
          </a:p>
        </p:txBody>
      </p:sp>
      <p:grpSp>
        <p:nvGrpSpPr>
          <p:cNvPr name="Group 8" id="8"/>
          <p:cNvGrpSpPr/>
          <p:nvPr/>
        </p:nvGrpSpPr>
        <p:grpSpPr>
          <a:xfrm rot="0">
            <a:off x="9706711" y="2547926"/>
            <a:ext cx="6901419" cy="4322016"/>
            <a:chOff x="0" y="0"/>
            <a:chExt cx="1485610" cy="930364"/>
          </a:xfrm>
        </p:grpSpPr>
        <p:sp>
          <p:nvSpPr>
            <p:cNvPr name="Freeform 9" id="9"/>
            <p:cNvSpPr/>
            <p:nvPr/>
          </p:nvSpPr>
          <p:spPr>
            <a:xfrm flipH="false" flipV="false" rot="0">
              <a:off x="0" y="0"/>
              <a:ext cx="1485610" cy="930364"/>
            </a:xfrm>
            <a:custGeom>
              <a:avLst/>
              <a:gdLst/>
              <a:ahLst/>
              <a:cxnLst/>
              <a:rect r="r" b="b" t="t" l="l"/>
              <a:pathLst>
                <a:path h="930364" w="1485610">
                  <a:moveTo>
                    <a:pt x="44871" y="0"/>
                  </a:moveTo>
                  <a:lnTo>
                    <a:pt x="1440739" y="0"/>
                  </a:lnTo>
                  <a:cubicBezTo>
                    <a:pt x="1465521" y="0"/>
                    <a:pt x="1485610" y="20090"/>
                    <a:pt x="1485610" y="44871"/>
                  </a:cubicBezTo>
                  <a:lnTo>
                    <a:pt x="1485610" y="885492"/>
                  </a:lnTo>
                  <a:cubicBezTo>
                    <a:pt x="1485610" y="910274"/>
                    <a:pt x="1465521" y="930364"/>
                    <a:pt x="1440739" y="930364"/>
                  </a:cubicBezTo>
                  <a:lnTo>
                    <a:pt x="44871" y="930364"/>
                  </a:lnTo>
                  <a:cubicBezTo>
                    <a:pt x="20090" y="930364"/>
                    <a:pt x="0" y="910274"/>
                    <a:pt x="0" y="885492"/>
                  </a:cubicBezTo>
                  <a:lnTo>
                    <a:pt x="0" y="44871"/>
                  </a:lnTo>
                  <a:cubicBezTo>
                    <a:pt x="0" y="20090"/>
                    <a:pt x="20090" y="0"/>
                    <a:pt x="44871" y="0"/>
                  </a:cubicBezTo>
                  <a:close/>
                </a:path>
              </a:pathLst>
            </a:custGeom>
            <a:blipFill>
              <a:blip r:embed="rId4"/>
              <a:stretch>
                <a:fillRect l="0" t="-3093" r="0" b="-3093"/>
              </a:stretch>
            </a:blipFill>
            <a:ln w="20955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grpSp>
      <p:sp>
        <p:nvSpPr>
          <p:cNvPr name="TextBox 10" id="10"/>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11" id="11"/>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2" id="12"/>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3" id="13"/>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4" id="14"/>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5" id="15"/>
          <p:cNvSpPr txBox="true"/>
          <p:nvPr/>
        </p:nvSpPr>
        <p:spPr>
          <a:xfrm rot="0">
            <a:off x="1653249" y="5137646"/>
            <a:ext cx="6727394" cy="1609691"/>
          </a:xfrm>
          <a:prstGeom prst="rect">
            <a:avLst/>
          </a:prstGeom>
        </p:spPr>
        <p:txBody>
          <a:bodyPr anchor="t" rtlCol="false" tIns="0" lIns="0" bIns="0" rIns="0">
            <a:spAutoFit/>
          </a:bodyPr>
          <a:lstStyle/>
          <a:p>
            <a:pPr algn="just" marL="0" indent="0" lvl="0">
              <a:lnSpc>
                <a:spcPts val="3151"/>
              </a:lnSpc>
              <a:spcBef>
                <a:spcPct val="0"/>
              </a:spcBef>
            </a:pPr>
            <a:r>
              <a:rPr lang="en-US" sz="2251">
                <a:solidFill>
                  <a:srgbClr val="FFFFFF"/>
                </a:solidFill>
                <a:latin typeface="Poppins"/>
                <a:ea typeface="Poppins"/>
                <a:cs typeface="Poppins"/>
                <a:sym typeface="Poppins"/>
              </a:rPr>
              <a:t>Unlock the power of data with our analytics solutions. Wardiere helps businesses make data-driven decisions through detailed insights and reporting.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4405" y="2356043"/>
            <a:ext cx="5936976" cy="6130346"/>
            <a:chOff x="0" y="0"/>
            <a:chExt cx="1278003" cy="1319628"/>
          </a:xfrm>
        </p:grpSpPr>
        <p:sp>
          <p:nvSpPr>
            <p:cNvPr name="Freeform 4" id="4"/>
            <p:cNvSpPr/>
            <p:nvPr/>
          </p:nvSpPr>
          <p:spPr>
            <a:xfrm flipH="false" flipV="false" rot="0">
              <a:off x="0" y="0"/>
              <a:ext cx="1278003" cy="1319628"/>
            </a:xfrm>
            <a:custGeom>
              <a:avLst/>
              <a:gdLst/>
              <a:ahLst/>
              <a:cxnLst/>
              <a:rect r="r" b="b" t="t" l="l"/>
              <a:pathLst>
                <a:path h="1319628" w="1278003">
                  <a:moveTo>
                    <a:pt x="52161" y="0"/>
                  </a:moveTo>
                  <a:lnTo>
                    <a:pt x="1225842" y="0"/>
                  </a:lnTo>
                  <a:cubicBezTo>
                    <a:pt x="1239676" y="0"/>
                    <a:pt x="1252943" y="5495"/>
                    <a:pt x="1262725" y="15278"/>
                  </a:cubicBezTo>
                  <a:cubicBezTo>
                    <a:pt x="1272507" y="25060"/>
                    <a:pt x="1278003" y="38327"/>
                    <a:pt x="1278003" y="52161"/>
                  </a:cubicBezTo>
                  <a:lnTo>
                    <a:pt x="1278003" y="1267467"/>
                  </a:lnTo>
                  <a:cubicBezTo>
                    <a:pt x="1278003" y="1281301"/>
                    <a:pt x="1272507" y="1294569"/>
                    <a:pt x="1262725" y="1304351"/>
                  </a:cubicBezTo>
                  <a:cubicBezTo>
                    <a:pt x="1252943" y="1314133"/>
                    <a:pt x="1239676" y="1319628"/>
                    <a:pt x="1225842" y="1319628"/>
                  </a:cubicBezTo>
                  <a:lnTo>
                    <a:pt x="52161" y="1319628"/>
                  </a:lnTo>
                  <a:cubicBezTo>
                    <a:pt x="38327" y="1319628"/>
                    <a:pt x="25060" y="1314133"/>
                    <a:pt x="15278" y="1304351"/>
                  </a:cubicBezTo>
                  <a:cubicBezTo>
                    <a:pt x="5495" y="1294569"/>
                    <a:pt x="0" y="1281301"/>
                    <a:pt x="0" y="1267467"/>
                  </a:cubicBezTo>
                  <a:lnTo>
                    <a:pt x="0" y="52161"/>
                  </a:lnTo>
                  <a:cubicBezTo>
                    <a:pt x="0" y="38327"/>
                    <a:pt x="5495" y="25060"/>
                    <a:pt x="15278" y="15278"/>
                  </a:cubicBezTo>
                  <a:cubicBezTo>
                    <a:pt x="25060" y="5495"/>
                    <a:pt x="38327" y="0"/>
                    <a:pt x="52161" y="0"/>
                  </a:cubicBezTo>
                  <a:close/>
                </a:path>
              </a:pathLst>
            </a:custGeom>
            <a:blipFill>
              <a:blip r:embed="rId4"/>
              <a:stretch>
                <a:fillRect l="-6047" t="0" r="-48934" b="0"/>
              </a:stretch>
            </a:blipFill>
            <a:ln w="20955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grpSp>
      <p:sp>
        <p:nvSpPr>
          <p:cNvPr name="TextBox 5" id="5"/>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6" id="6"/>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7" id="7"/>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8" id="8"/>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9" id="9"/>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0" id="10"/>
          <p:cNvSpPr txBox="true"/>
          <p:nvPr/>
        </p:nvSpPr>
        <p:spPr>
          <a:xfrm rot="0">
            <a:off x="8475488" y="3339987"/>
            <a:ext cx="8091562" cy="1177064"/>
          </a:xfrm>
          <a:prstGeom prst="rect">
            <a:avLst/>
          </a:prstGeom>
        </p:spPr>
        <p:txBody>
          <a:bodyPr anchor="t" rtlCol="false" tIns="0" lIns="0" bIns="0" rIns="0">
            <a:spAutoFit/>
          </a:bodyPr>
          <a:lstStyle/>
          <a:p>
            <a:pPr algn="l">
              <a:lnSpc>
                <a:spcPts val="8758"/>
              </a:lnSpc>
            </a:pPr>
            <a:r>
              <a:rPr lang="en-US" sz="7298" b="true">
                <a:solidFill>
                  <a:srgbClr val="FFFFFF"/>
                </a:solidFill>
                <a:latin typeface="Poppins Bold"/>
                <a:ea typeface="Poppins Bold"/>
                <a:cs typeface="Poppins Bold"/>
                <a:sym typeface="Poppins Bold"/>
              </a:rPr>
              <a:t>INNOVATION &amp;</a:t>
            </a:r>
          </a:p>
        </p:txBody>
      </p:sp>
      <p:sp>
        <p:nvSpPr>
          <p:cNvPr name="TextBox 11" id="11"/>
          <p:cNvSpPr txBox="true"/>
          <p:nvPr/>
        </p:nvSpPr>
        <p:spPr>
          <a:xfrm rot="0">
            <a:off x="8456438" y="4277580"/>
            <a:ext cx="8802862" cy="1260260"/>
          </a:xfrm>
          <a:prstGeom prst="rect">
            <a:avLst/>
          </a:prstGeom>
        </p:spPr>
        <p:txBody>
          <a:bodyPr anchor="t" rtlCol="false" tIns="0" lIns="0" bIns="0" rIns="0">
            <a:spAutoFit/>
          </a:bodyPr>
          <a:lstStyle/>
          <a:p>
            <a:pPr algn="l">
              <a:lnSpc>
                <a:spcPts val="9339"/>
              </a:lnSpc>
            </a:pPr>
            <a:r>
              <a:rPr lang="en-US" sz="7782" b="true">
                <a:solidFill>
                  <a:srgbClr val="65FFE8"/>
                </a:solidFill>
                <a:latin typeface="Poppins Bold"/>
                <a:ea typeface="Poppins Bold"/>
                <a:cs typeface="Poppins Bold"/>
                <a:sym typeface="Poppins Bold"/>
              </a:rPr>
              <a:t>EMERGING TECH</a:t>
            </a:r>
          </a:p>
        </p:txBody>
      </p:sp>
      <p:sp>
        <p:nvSpPr>
          <p:cNvPr name="TextBox 12" id="12"/>
          <p:cNvSpPr txBox="true"/>
          <p:nvPr/>
        </p:nvSpPr>
        <p:spPr>
          <a:xfrm rot="0">
            <a:off x="8475488" y="5670697"/>
            <a:ext cx="7687580" cy="1209641"/>
          </a:xfrm>
          <a:prstGeom prst="rect">
            <a:avLst/>
          </a:prstGeom>
        </p:spPr>
        <p:txBody>
          <a:bodyPr anchor="t" rtlCol="false" tIns="0" lIns="0" bIns="0" rIns="0">
            <a:spAutoFit/>
          </a:bodyPr>
          <a:lstStyle/>
          <a:p>
            <a:pPr algn="just" marL="0" indent="0" lvl="0">
              <a:lnSpc>
                <a:spcPts val="3151"/>
              </a:lnSpc>
              <a:spcBef>
                <a:spcPct val="0"/>
              </a:spcBef>
            </a:pPr>
            <a:r>
              <a:rPr lang="en-US" sz="2251">
                <a:solidFill>
                  <a:srgbClr val="FFFFFF"/>
                </a:solidFill>
                <a:latin typeface="Poppins"/>
                <a:ea typeface="Poppins"/>
                <a:cs typeface="Poppins"/>
                <a:sym typeface="Poppins"/>
              </a:rPr>
              <a:t>Wardiere stays ahead of the curve by integrating AI, machine learning, and IoT into its solutions, driving innovation and future-proofing businesses.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02168" y="2901539"/>
            <a:ext cx="8083664" cy="1676400"/>
          </a:xfrm>
          <a:prstGeom prst="rect">
            <a:avLst/>
          </a:prstGeom>
        </p:spPr>
        <p:txBody>
          <a:bodyPr anchor="t" rtlCol="false" tIns="0" lIns="0" bIns="0" rIns="0">
            <a:spAutoFit/>
          </a:bodyPr>
          <a:lstStyle/>
          <a:p>
            <a:pPr algn="ctr">
              <a:lnSpc>
                <a:spcPts val="12480"/>
              </a:lnSpc>
            </a:pPr>
            <a:r>
              <a:rPr lang="en-US" b="true" sz="10400">
                <a:solidFill>
                  <a:srgbClr val="FFFFFF"/>
                </a:solidFill>
                <a:latin typeface="Poppins Bold"/>
                <a:ea typeface="Poppins Bold"/>
                <a:cs typeface="Poppins Bold"/>
                <a:sym typeface="Poppins Bold"/>
              </a:rPr>
              <a:t>LET'S GET</a:t>
            </a:r>
          </a:p>
        </p:txBody>
      </p:sp>
      <p:sp>
        <p:nvSpPr>
          <p:cNvPr name="TextBox 5" id="5"/>
          <p:cNvSpPr txBox="true"/>
          <p:nvPr/>
        </p:nvSpPr>
        <p:spPr>
          <a:xfrm rot="0">
            <a:off x="5497006" y="4204146"/>
            <a:ext cx="7293987" cy="1676400"/>
          </a:xfrm>
          <a:prstGeom prst="rect">
            <a:avLst/>
          </a:prstGeom>
        </p:spPr>
        <p:txBody>
          <a:bodyPr anchor="t" rtlCol="false" tIns="0" lIns="0" bIns="0" rIns="0">
            <a:spAutoFit/>
          </a:bodyPr>
          <a:lstStyle/>
          <a:p>
            <a:pPr algn="ctr">
              <a:lnSpc>
                <a:spcPts val="12480"/>
              </a:lnSpc>
            </a:pPr>
            <a:r>
              <a:rPr lang="en-US" b="true" sz="10400">
                <a:solidFill>
                  <a:srgbClr val="65FFE8"/>
                </a:solidFill>
                <a:latin typeface="Poppins Bold"/>
                <a:ea typeface="Poppins Bold"/>
                <a:cs typeface="Poppins Bold"/>
                <a:sym typeface="Poppins Bold"/>
              </a:rPr>
              <a:t>SHARED</a:t>
            </a:r>
          </a:p>
        </p:txBody>
      </p:sp>
      <p:sp>
        <p:nvSpPr>
          <p:cNvPr name="TextBox 6" id="6"/>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7" id="7"/>
          <p:cNvSpPr txBox="true"/>
          <p:nvPr/>
        </p:nvSpPr>
        <p:spPr>
          <a:xfrm rot="0">
            <a:off x="9144000" y="965066"/>
            <a:ext cx="1662550" cy="40331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Home</a:t>
            </a:r>
          </a:p>
        </p:txBody>
      </p:sp>
      <p:sp>
        <p:nvSpPr>
          <p:cNvPr name="TextBox 8" id="8"/>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9" id="9"/>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10" id="10"/>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grpSp>
        <p:nvGrpSpPr>
          <p:cNvPr name="Group 11" id="11"/>
          <p:cNvGrpSpPr/>
          <p:nvPr/>
        </p:nvGrpSpPr>
        <p:grpSpPr>
          <a:xfrm rot="0">
            <a:off x="1052965" y="8262380"/>
            <a:ext cx="16206335" cy="995920"/>
            <a:chOff x="0" y="0"/>
            <a:chExt cx="4268335" cy="262300"/>
          </a:xfrm>
        </p:grpSpPr>
        <p:sp>
          <p:nvSpPr>
            <p:cNvPr name="Freeform 12" id="12"/>
            <p:cNvSpPr/>
            <p:nvPr/>
          </p:nvSpPr>
          <p:spPr>
            <a:xfrm flipH="false" flipV="false" rot="0">
              <a:off x="0" y="0"/>
              <a:ext cx="4268335" cy="262300"/>
            </a:xfrm>
            <a:custGeom>
              <a:avLst/>
              <a:gdLst/>
              <a:ahLst/>
              <a:cxnLst/>
              <a:rect r="r" b="b" t="t" l="l"/>
              <a:pathLst>
                <a:path h="262300" w="4268335">
                  <a:moveTo>
                    <a:pt x="16242" y="0"/>
                  </a:moveTo>
                  <a:lnTo>
                    <a:pt x="4252093" y="0"/>
                  </a:lnTo>
                  <a:cubicBezTo>
                    <a:pt x="4261064" y="0"/>
                    <a:pt x="4268335" y="7272"/>
                    <a:pt x="4268335" y="16242"/>
                  </a:cubicBezTo>
                  <a:lnTo>
                    <a:pt x="4268335" y="246058"/>
                  </a:lnTo>
                  <a:cubicBezTo>
                    <a:pt x="4268335" y="255028"/>
                    <a:pt x="4261064" y="262300"/>
                    <a:pt x="4252093" y="262300"/>
                  </a:cubicBezTo>
                  <a:lnTo>
                    <a:pt x="16242" y="262300"/>
                  </a:lnTo>
                  <a:cubicBezTo>
                    <a:pt x="7272" y="262300"/>
                    <a:pt x="0" y="255028"/>
                    <a:pt x="0" y="246058"/>
                  </a:cubicBezTo>
                  <a:lnTo>
                    <a:pt x="0" y="16242"/>
                  </a:lnTo>
                  <a:cubicBezTo>
                    <a:pt x="0" y="7272"/>
                    <a:pt x="7272" y="0"/>
                    <a:pt x="16242" y="0"/>
                  </a:cubicBezTo>
                  <a:close/>
                </a:path>
              </a:pathLst>
            </a:custGeom>
            <a:gradFill rotWithShape="true">
              <a:gsLst>
                <a:gs pos="0">
                  <a:srgbClr val="0039E6">
                    <a:alpha val="100000"/>
                  </a:srgbClr>
                </a:gs>
                <a:gs pos="100000">
                  <a:srgbClr val="3CFFE2">
                    <a:alpha val="67500"/>
                  </a:srgbClr>
                </a:gs>
              </a:gsLst>
              <a:path path="circle">
                <a:fillToRect l="0" r="100000" t="0" b="100000"/>
              </a:path>
              <a:tileRect r="0" l="-100000" b="0" t="-100000"/>
            </a:gradFill>
          </p:spPr>
        </p:sp>
        <p:sp>
          <p:nvSpPr>
            <p:cNvPr name="TextBox 13" id="13"/>
            <p:cNvSpPr txBox="true"/>
            <p:nvPr/>
          </p:nvSpPr>
          <p:spPr>
            <a:xfrm>
              <a:off x="0" y="-66675"/>
              <a:ext cx="4268335" cy="328975"/>
            </a:xfrm>
            <a:prstGeom prst="rect">
              <a:avLst/>
            </a:prstGeom>
          </p:spPr>
          <p:txBody>
            <a:bodyPr anchor="ctr" rtlCol="false" tIns="50800" lIns="50800" bIns="50800" rIns="50800"/>
            <a:lstStyle/>
            <a:p>
              <a:pPr algn="ctr">
                <a:lnSpc>
                  <a:spcPts val="3151"/>
                </a:lnSpc>
              </a:pPr>
            </a:p>
          </p:txBody>
        </p:sp>
      </p:grpSp>
      <p:sp>
        <p:nvSpPr>
          <p:cNvPr name="TextBox 14" id="14"/>
          <p:cNvSpPr txBox="true"/>
          <p:nvPr/>
        </p:nvSpPr>
        <p:spPr>
          <a:xfrm rot="0">
            <a:off x="5300210" y="5871021"/>
            <a:ext cx="7687580" cy="12096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Ready to transform your business with cutting-edge IT solutions? Contact Wardiere, Inc. today to explore how we can help your business thrive.</a:t>
            </a:r>
          </a:p>
        </p:txBody>
      </p:sp>
      <p:sp>
        <p:nvSpPr>
          <p:cNvPr name="TextBox 15" id="15"/>
          <p:cNvSpPr txBox="true"/>
          <p:nvPr/>
        </p:nvSpPr>
        <p:spPr>
          <a:xfrm rot="0">
            <a:off x="1456420" y="8496464"/>
            <a:ext cx="4747340" cy="451551"/>
          </a:xfrm>
          <a:prstGeom prst="rect">
            <a:avLst/>
          </a:prstGeom>
        </p:spPr>
        <p:txBody>
          <a:bodyPr anchor="t" rtlCol="false" tIns="0" lIns="0" bIns="0" rIns="0">
            <a:spAutoFit/>
          </a:bodyPr>
          <a:lstStyle/>
          <a:p>
            <a:pPr algn="l">
              <a:lnSpc>
                <a:spcPts val="3461"/>
              </a:lnSpc>
            </a:pPr>
            <a:r>
              <a:rPr lang="en-US" sz="2472" b="true">
                <a:solidFill>
                  <a:srgbClr val="FFFFFF"/>
                </a:solidFill>
                <a:latin typeface="Poppins Bold"/>
                <a:ea typeface="Poppins Bold"/>
                <a:cs typeface="Poppins Bold"/>
                <a:sym typeface="Poppins Bold"/>
              </a:rPr>
              <a:t>www.reallygreatsite.com</a:t>
            </a:r>
          </a:p>
        </p:txBody>
      </p:sp>
      <p:sp>
        <p:nvSpPr>
          <p:cNvPr name="TextBox 16" id="16"/>
          <p:cNvSpPr txBox="true"/>
          <p:nvPr/>
        </p:nvSpPr>
        <p:spPr>
          <a:xfrm rot="0">
            <a:off x="12105460" y="8502328"/>
            <a:ext cx="4747340" cy="451551"/>
          </a:xfrm>
          <a:prstGeom prst="rect">
            <a:avLst/>
          </a:prstGeom>
        </p:spPr>
        <p:txBody>
          <a:bodyPr anchor="t" rtlCol="false" tIns="0" lIns="0" bIns="0" rIns="0">
            <a:spAutoFit/>
          </a:bodyPr>
          <a:lstStyle/>
          <a:p>
            <a:pPr algn="r">
              <a:lnSpc>
                <a:spcPts val="3461"/>
              </a:lnSpc>
            </a:pPr>
            <a:r>
              <a:rPr lang="en-US" sz="2472" b="true">
                <a:solidFill>
                  <a:srgbClr val="FFFFFF"/>
                </a:solidFill>
                <a:latin typeface="Poppins Bold"/>
                <a:ea typeface="Poppins Bold"/>
                <a:cs typeface="Poppins Bold"/>
                <a:sym typeface="Poppins Bold"/>
              </a:rPr>
              <a:t>hello@reallygreatsite.com</a:t>
            </a:r>
          </a:p>
        </p:txBody>
      </p:sp>
      <p:sp>
        <p:nvSpPr>
          <p:cNvPr name="TextBox 17" id="17"/>
          <p:cNvSpPr txBox="true"/>
          <p:nvPr/>
        </p:nvSpPr>
        <p:spPr>
          <a:xfrm rot="0">
            <a:off x="8506640" y="8511853"/>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F0059">
                <a:alpha val="100000"/>
              </a:srgbClr>
            </a:gs>
            <a:gs pos="66667">
              <a:srgbClr val="00E8FF">
                <a:alpha val="100000"/>
              </a:srgbClr>
            </a:gs>
            <a:gs pos="100000">
              <a:srgbClr val="A600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48245" y="-369109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513240" y="2764469"/>
            <a:ext cx="7099885" cy="5211854"/>
            <a:chOff x="0" y="0"/>
            <a:chExt cx="1547150" cy="1135725"/>
          </a:xfrm>
        </p:grpSpPr>
        <p:sp>
          <p:nvSpPr>
            <p:cNvPr name="Freeform 5" id="5"/>
            <p:cNvSpPr/>
            <p:nvPr/>
          </p:nvSpPr>
          <p:spPr>
            <a:xfrm flipH="false" flipV="false" rot="0">
              <a:off x="0" y="0"/>
              <a:ext cx="1547150" cy="1135725"/>
            </a:xfrm>
            <a:custGeom>
              <a:avLst/>
              <a:gdLst/>
              <a:ahLst/>
              <a:cxnLst/>
              <a:rect r="r" b="b" t="t" l="l"/>
              <a:pathLst>
                <a:path h="1135725" w="1547150">
                  <a:moveTo>
                    <a:pt x="43617" y="0"/>
                  </a:moveTo>
                  <a:lnTo>
                    <a:pt x="1503533" y="0"/>
                  </a:lnTo>
                  <a:cubicBezTo>
                    <a:pt x="1527622" y="0"/>
                    <a:pt x="1547150" y="19528"/>
                    <a:pt x="1547150" y="43617"/>
                  </a:cubicBezTo>
                  <a:lnTo>
                    <a:pt x="1547150" y="1092108"/>
                  </a:lnTo>
                  <a:cubicBezTo>
                    <a:pt x="1547150" y="1116197"/>
                    <a:pt x="1527622" y="1135725"/>
                    <a:pt x="1503533" y="1135725"/>
                  </a:cubicBezTo>
                  <a:lnTo>
                    <a:pt x="43617" y="1135725"/>
                  </a:lnTo>
                  <a:cubicBezTo>
                    <a:pt x="19528" y="1135725"/>
                    <a:pt x="0" y="1116197"/>
                    <a:pt x="0" y="1092108"/>
                  </a:cubicBezTo>
                  <a:lnTo>
                    <a:pt x="0" y="43617"/>
                  </a:lnTo>
                  <a:cubicBezTo>
                    <a:pt x="0" y="19528"/>
                    <a:pt x="19528" y="0"/>
                    <a:pt x="43617" y="0"/>
                  </a:cubicBezTo>
                  <a:close/>
                </a:path>
              </a:pathLst>
            </a:custGeom>
            <a:blipFill>
              <a:blip r:embed="rId5"/>
              <a:stretch>
                <a:fillRect l="-5155" t="0" r="-5155" b="0"/>
              </a:stretch>
            </a:blipFill>
            <a:ln w="20955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grpSp>
      <p:sp>
        <p:nvSpPr>
          <p:cNvPr name="TextBox 6" id="6"/>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Bangkit Haqi Aliaffuan</a:t>
            </a:r>
          </a:p>
        </p:txBody>
      </p:sp>
      <p:sp>
        <p:nvSpPr>
          <p:cNvPr name="TextBox 7" id="7"/>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8" id="8"/>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About</a:t>
            </a:r>
          </a:p>
        </p:txBody>
      </p:sp>
      <p:sp>
        <p:nvSpPr>
          <p:cNvPr name="TextBox 9" id="9"/>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10" id="10"/>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1" id="11"/>
          <p:cNvSpPr txBox="true"/>
          <p:nvPr/>
        </p:nvSpPr>
        <p:spPr>
          <a:xfrm rot="0">
            <a:off x="1557999" y="3676981"/>
            <a:ext cx="8672398" cy="971550"/>
          </a:xfrm>
          <a:prstGeom prst="rect">
            <a:avLst/>
          </a:prstGeom>
        </p:spPr>
        <p:txBody>
          <a:bodyPr anchor="t" rtlCol="false" tIns="0" lIns="0" bIns="0" rIns="0">
            <a:spAutoFit/>
          </a:bodyPr>
          <a:lstStyle/>
          <a:p>
            <a:pPr algn="l">
              <a:lnSpc>
                <a:spcPts val="7236"/>
              </a:lnSpc>
            </a:pPr>
            <a:r>
              <a:rPr lang="en-US" sz="6030" b="true">
                <a:solidFill>
                  <a:srgbClr val="FFFFFF"/>
                </a:solidFill>
                <a:latin typeface="Poppins Bold"/>
                <a:ea typeface="Poppins Bold"/>
                <a:cs typeface="Poppins Bold"/>
                <a:sym typeface="Poppins Bold"/>
              </a:rPr>
              <a:t>KENAPA DATABASE?</a:t>
            </a:r>
          </a:p>
        </p:txBody>
      </p:sp>
      <p:sp>
        <p:nvSpPr>
          <p:cNvPr name="TextBox 12" id="12"/>
          <p:cNvSpPr txBox="true"/>
          <p:nvPr/>
        </p:nvSpPr>
        <p:spPr>
          <a:xfrm rot="0">
            <a:off x="1437370" y="5303721"/>
            <a:ext cx="7486920" cy="3209891"/>
          </a:xfrm>
          <a:prstGeom prst="rect">
            <a:avLst/>
          </a:prstGeom>
        </p:spPr>
        <p:txBody>
          <a:bodyPr anchor="t" rtlCol="false" tIns="0" lIns="0" bIns="0" rIns="0">
            <a:spAutoFit/>
          </a:bodyPr>
          <a:lstStyle/>
          <a:p>
            <a:pPr algn="just" marL="0" indent="0" lvl="0">
              <a:lnSpc>
                <a:spcPts val="3151"/>
              </a:lnSpc>
              <a:spcBef>
                <a:spcPct val="0"/>
              </a:spcBef>
            </a:pPr>
            <a:r>
              <a:rPr lang="en-US" sz="2251">
                <a:solidFill>
                  <a:srgbClr val="FFFFFF"/>
                </a:solidFill>
                <a:latin typeface="Poppins"/>
                <a:ea typeface="Poppins"/>
                <a:cs typeface="Poppins"/>
                <a:sym typeface="Poppins"/>
              </a:rPr>
              <a:t>Kebanyakan aplikasi yang dibuat digunakan untuk menyimpan dan melihat data. Data adalah bagian terkecil yang digunakan sebagai penyusun informasi. Karena fungsi yang sangat penting dari data agar dapat digunakan sebagai sumber informasi yang benar. Maka perlu dibuat sebuah rumah data yang baik dan benar. Rumah data inilah yang disebut dengan DATABASE.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TextBox 4" id="4"/>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5" id="5"/>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6" id="6"/>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7" id="7"/>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8" id="8"/>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9" id="9"/>
          <p:cNvSpPr txBox="true"/>
          <p:nvPr/>
        </p:nvSpPr>
        <p:spPr>
          <a:xfrm rot="0">
            <a:off x="4373666" y="2273772"/>
            <a:ext cx="9540668" cy="1273726"/>
          </a:xfrm>
          <a:prstGeom prst="rect">
            <a:avLst/>
          </a:prstGeom>
        </p:spPr>
        <p:txBody>
          <a:bodyPr anchor="t" rtlCol="false" tIns="0" lIns="0" bIns="0" rIns="0">
            <a:spAutoFit/>
          </a:bodyPr>
          <a:lstStyle/>
          <a:p>
            <a:pPr algn="ctr">
              <a:lnSpc>
                <a:spcPts val="9445"/>
              </a:lnSpc>
            </a:pPr>
            <a:r>
              <a:rPr lang="en-US" b="true" sz="7871">
                <a:solidFill>
                  <a:srgbClr val="FFFFFF"/>
                </a:solidFill>
                <a:latin typeface="Poppins Bold"/>
                <a:ea typeface="Poppins Bold"/>
                <a:cs typeface="Poppins Bold"/>
                <a:sym typeface="Poppins Bold"/>
              </a:rPr>
              <a:t>COMMAND </a:t>
            </a:r>
          </a:p>
        </p:txBody>
      </p:sp>
      <p:sp>
        <p:nvSpPr>
          <p:cNvPr name="TextBox 10" id="10"/>
          <p:cNvSpPr txBox="true"/>
          <p:nvPr/>
        </p:nvSpPr>
        <p:spPr>
          <a:xfrm rot="0">
            <a:off x="4373666" y="3325512"/>
            <a:ext cx="9540668" cy="1273726"/>
          </a:xfrm>
          <a:prstGeom prst="rect">
            <a:avLst/>
          </a:prstGeom>
        </p:spPr>
        <p:txBody>
          <a:bodyPr anchor="t" rtlCol="false" tIns="0" lIns="0" bIns="0" rIns="0">
            <a:spAutoFit/>
          </a:bodyPr>
          <a:lstStyle/>
          <a:p>
            <a:pPr algn="ctr">
              <a:lnSpc>
                <a:spcPts val="9445"/>
              </a:lnSpc>
            </a:pPr>
            <a:r>
              <a:rPr lang="en-US" b="true" sz="7871">
                <a:solidFill>
                  <a:srgbClr val="65FFE8"/>
                </a:solidFill>
                <a:latin typeface="Poppins Bold"/>
                <a:ea typeface="Poppins Bold"/>
                <a:cs typeface="Poppins Bold"/>
                <a:sym typeface="Poppins Bold"/>
              </a:rPr>
              <a:t>DALAM MYSQL</a:t>
            </a:r>
          </a:p>
        </p:txBody>
      </p:sp>
      <p:grpSp>
        <p:nvGrpSpPr>
          <p:cNvPr name="Group 11" id="11"/>
          <p:cNvGrpSpPr/>
          <p:nvPr/>
        </p:nvGrpSpPr>
        <p:grpSpPr>
          <a:xfrm rot="0">
            <a:off x="0" y="5143500"/>
            <a:ext cx="5712756" cy="2377096"/>
            <a:chOff x="0" y="0"/>
            <a:chExt cx="1093530" cy="455021"/>
          </a:xfrm>
        </p:grpSpPr>
        <p:sp>
          <p:nvSpPr>
            <p:cNvPr name="Freeform 12" id="12"/>
            <p:cNvSpPr/>
            <p:nvPr/>
          </p:nvSpPr>
          <p:spPr>
            <a:xfrm flipH="false" flipV="false" rot="0">
              <a:off x="0" y="0"/>
              <a:ext cx="1093530" cy="455021"/>
            </a:xfrm>
            <a:custGeom>
              <a:avLst/>
              <a:gdLst/>
              <a:ahLst/>
              <a:cxnLst/>
              <a:rect r="r" b="b" t="t" l="l"/>
              <a:pathLst>
                <a:path h="455021" w="1093530">
                  <a:moveTo>
                    <a:pt x="69115" y="0"/>
                  </a:moveTo>
                  <a:lnTo>
                    <a:pt x="1024415" y="0"/>
                  </a:lnTo>
                  <a:cubicBezTo>
                    <a:pt x="1042746" y="0"/>
                    <a:pt x="1060325" y="7282"/>
                    <a:pt x="1073287" y="20243"/>
                  </a:cubicBezTo>
                  <a:cubicBezTo>
                    <a:pt x="1086249" y="33205"/>
                    <a:pt x="1093530" y="50785"/>
                    <a:pt x="1093530" y="69115"/>
                  </a:cubicBezTo>
                  <a:lnTo>
                    <a:pt x="1093530" y="385906"/>
                  </a:lnTo>
                  <a:cubicBezTo>
                    <a:pt x="1093530" y="424077"/>
                    <a:pt x="1062586" y="455021"/>
                    <a:pt x="1024415" y="455021"/>
                  </a:cubicBezTo>
                  <a:lnTo>
                    <a:pt x="69115" y="455021"/>
                  </a:lnTo>
                  <a:cubicBezTo>
                    <a:pt x="30944" y="455021"/>
                    <a:pt x="0" y="424077"/>
                    <a:pt x="0" y="385906"/>
                  </a:cubicBezTo>
                  <a:lnTo>
                    <a:pt x="0" y="69115"/>
                  </a:lnTo>
                  <a:cubicBezTo>
                    <a:pt x="0" y="30944"/>
                    <a:pt x="30944" y="0"/>
                    <a:pt x="69115"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3" id="13"/>
            <p:cNvSpPr txBox="true"/>
            <p:nvPr/>
          </p:nvSpPr>
          <p:spPr>
            <a:xfrm>
              <a:off x="0" y="-66675"/>
              <a:ext cx="1093530" cy="521696"/>
            </a:xfrm>
            <a:prstGeom prst="rect">
              <a:avLst/>
            </a:prstGeom>
          </p:spPr>
          <p:txBody>
            <a:bodyPr anchor="ctr" rtlCol="false" tIns="69896" lIns="69896" bIns="69896" rIns="69896"/>
            <a:lstStyle/>
            <a:p>
              <a:pPr algn="ctr">
                <a:lnSpc>
                  <a:spcPts val="3151"/>
                </a:lnSpc>
              </a:pPr>
            </a:p>
          </p:txBody>
        </p:sp>
      </p:grpSp>
      <p:grpSp>
        <p:nvGrpSpPr>
          <p:cNvPr name="Group 14" id="14"/>
          <p:cNvGrpSpPr/>
          <p:nvPr/>
        </p:nvGrpSpPr>
        <p:grpSpPr>
          <a:xfrm rot="0">
            <a:off x="0" y="6177778"/>
            <a:ext cx="5712756" cy="2685636"/>
            <a:chOff x="0" y="0"/>
            <a:chExt cx="1093530" cy="514082"/>
          </a:xfrm>
        </p:grpSpPr>
        <p:sp>
          <p:nvSpPr>
            <p:cNvPr name="Freeform 15" id="15"/>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FFFFFF">
                <a:alpha val="62745"/>
              </a:srgbClr>
            </a:solidFill>
          </p:spPr>
        </p:sp>
        <p:sp>
          <p:nvSpPr>
            <p:cNvPr name="TextBox 16" id="16"/>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grpSp>
        <p:nvGrpSpPr>
          <p:cNvPr name="Group 17" id="17"/>
          <p:cNvGrpSpPr/>
          <p:nvPr/>
        </p:nvGrpSpPr>
        <p:grpSpPr>
          <a:xfrm rot="0">
            <a:off x="0" y="6177778"/>
            <a:ext cx="5712756" cy="2685636"/>
            <a:chOff x="0" y="0"/>
            <a:chExt cx="1093530" cy="514082"/>
          </a:xfrm>
        </p:grpSpPr>
        <p:sp>
          <p:nvSpPr>
            <p:cNvPr name="Freeform 18" id="18"/>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19" id="19"/>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sp>
        <p:nvSpPr>
          <p:cNvPr name="TextBox 20" id="20"/>
          <p:cNvSpPr txBox="true"/>
          <p:nvPr/>
        </p:nvSpPr>
        <p:spPr>
          <a:xfrm rot="0">
            <a:off x="515569" y="6343039"/>
            <a:ext cx="4681618" cy="2520375"/>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3562AF"/>
                </a:solidFill>
                <a:latin typeface="Poppins"/>
                <a:ea typeface="Poppins"/>
                <a:cs typeface="Poppins"/>
                <a:sym typeface="Poppins"/>
              </a:rPr>
              <a:t>Command DDL (Data Definition Language) merupakan command yang berisi perintah-perintah untuk mendefinisikan skema di database</a:t>
            </a:r>
          </a:p>
        </p:txBody>
      </p:sp>
      <p:sp>
        <p:nvSpPr>
          <p:cNvPr name="TextBox 21" id="21"/>
          <p:cNvSpPr txBox="true"/>
          <p:nvPr/>
        </p:nvSpPr>
        <p:spPr>
          <a:xfrm rot="0">
            <a:off x="160817" y="5471270"/>
            <a:ext cx="5390284" cy="361950"/>
          </a:xfrm>
          <a:prstGeom prst="rect">
            <a:avLst/>
          </a:prstGeom>
        </p:spPr>
        <p:txBody>
          <a:bodyPr anchor="t" rtlCol="false" tIns="0" lIns="0" bIns="0" rIns="0">
            <a:spAutoFit/>
          </a:bodyPr>
          <a:lstStyle/>
          <a:p>
            <a:pPr algn="ctr">
              <a:lnSpc>
                <a:spcPts val="2627"/>
              </a:lnSpc>
            </a:pPr>
            <a:r>
              <a:rPr lang="en-US" b="true" sz="2189">
                <a:solidFill>
                  <a:srgbClr val="FFFFFF"/>
                </a:solidFill>
                <a:latin typeface="Poppins Bold"/>
                <a:ea typeface="Poppins Bold"/>
                <a:cs typeface="Poppins Bold"/>
                <a:sym typeface="Poppins Bold"/>
              </a:rPr>
              <a:t>DDL (DATA DEFINITION LANGUAGE)</a:t>
            </a:r>
          </a:p>
        </p:txBody>
      </p:sp>
      <p:grpSp>
        <p:nvGrpSpPr>
          <p:cNvPr name="Group 22" id="22"/>
          <p:cNvGrpSpPr/>
          <p:nvPr/>
        </p:nvGrpSpPr>
        <p:grpSpPr>
          <a:xfrm rot="0">
            <a:off x="6287622" y="5143500"/>
            <a:ext cx="5712756" cy="2377096"/>
            <a:chOff x="0" y="0"/>
            <a:chExt cx="1093530" cy="455021"/>
          </a:xfrm>
        </p:grpSpPr>
        <p:sp>
          <p:nvSpPr>
            <p:cNvPr name="Freeform 23" id="23"/>
            <p:cNvSpPr/>
            <p:nvPr/>
          </p:nvSpPr>
          <p:spPr>
            <a:xfrm flipH="false" flipV="false" rot="0">
              <a:off x="0" y="0"/>
              <a:ext cx="1093530" cy="455021"/>
            </a:xfrm>
            <a:custGeom>
              <a:avLst/>
              <a:gdLst/>
              <a:ahLst/>
              <a:cxnLst/>
              <a:rect r="r" b="b" t="t" l="l"/>
              <a:pathLst>
                <a:path h="455021" w="1093530">
                  <a:moveTo>
                    <a:pt x="69115" y="0"/>
                  </a:moveTo>
                  <a:lnTo>
                    <a:pt x="1024415" y="0"/>
                  </a:lnTo>
                  <a:cubicBezTo>
                    <a:pt x="1042746" y="0"/>
                    <a:pt x="1060325" y="7282"/>
                    <a:pt x="1073287" y="20243"/>
                  </a:cubicBezTo>
                  <a:cubicBezTo>
                    <a:pt x="1086249" y="33205"/>
                    <a:pt x="1093530" y="50785"/>
                    <a:pt x="1093530" y="69115"/>
                  </a:cubicBezTo>
                  <a:lnTo>
                    <a:pt x="1093530" y="385906"/>
                  </a:lnTo>
                  <a:cubicBezTo>
                    <a:pt x="1093530" y="424077"/>
                    <a:pt x="1062586" y="455021"/>
                    <a:pt x="1024415" y="455021"/>
                  </a:cubicBezTo>
                  <a:lnTo>
                    <a:pt x="69115" y="455021"/>
                  </a:lnTo>
                  <a:cubicBezTo>
                    <a:pt x="30944" y="455021"/>
                    <a:pt x="0" y="424077"/>
                    <a:pt x="0" y="385906"/>
                  </a:cubicBezTo>
                  <a:lnTo>
                    <a:pt x="0" y="69115"/>
                  </a:lnTo>
                  <a:cubicBezTo>
                    <a:pt x="0" y="30944"/>
                    <a:pt x="30944" y="0"/>
                    <a:pt x="69115"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93530" cy="521696"/>
            </a:xfrm>
            <a:prstGeom prst="rect">
              <a:avLst/>
            </a:prstGeom>
          </p:spPr>
          <p:txBody>
            <a:bodyPr anchor="ctr" rtlCol="false" tIns="69896" lIns="69896" bIns="69896" rIns="69896"/>
            <a:lstStyle/>
            <a:p>
              <a:pPr algn="ctr">
                <a:lnSpc>
                  <a:spcPts val="3151"/>
                </a:lnSpc>
              </a:pPr>
            </a:p>
          </p:txBody>
        </p:sp>
      </p:grpSp>
      <p:grpSp>
        <p:nvGrpSpPr>
          <p:cNvPr name="Group 25" id="25"/>
          <p:cNvGrpSpPr/>
          <p:nvPr/>
        </p:nvGrpSpPr>
        <p:grpSpPr>
          <a:xfrm rot="0">
            <a:off x="6287622" y="6177778"/>
            <a:ext cx="5712756" cy="2685636"/>
            <a:chOff x="0" y="0"/>
            <a:chExt cx="1093530" cy="514082"/>
          </a:xfrm>
        </p:grpSpPr>
        <p:sp>
          <p:nvSpPr>
            <p:cNvPr name="Freeform 26" id="26"/>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FFFFFF">
                <a:alpha val="62745"/>
              </a:srgbClr>
            </a:solidFill>
          </p:spPr>
        </p:sp>
        <p:sp>
          <p:nvSpPr>
            <p:cNvPr name="TextBox 27" id="27"/>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grpSp>
        <p:nvGrpSpPr>
          <p:cNvPr name="Group 28" id="28"/>
          <p:cNvGrpSpPr/>
          <p:nvPr/>
        </p:nvGrpSpPr>
        <p:grpSpPr>
          <a:xfrm rot="0">
            <a:off x="6287622" y="6177778"/>
            <a:ext cx="5712756" cy="2685636"/>
            <a:chOff x="0" y="0"/>
            <a:chExt cx="1093530" cy="514082"/>
          </a:xfrm>
        </p:grpSpPr>
        <p:sp>
          <p:nvSpPr>
            <p:cNvPr name="Freeform 29" id="29"/>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30" id="30"/>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sp>
        <p:nvSpPr>
          <p:cNvPr name="TextBox 31" id="31"/>
          <p:cNvSpPr txBox="true"/>
          <p:nvPr/>
        </p:nvSpPr>
        <p:spPr>
          <a:xfrm rot="0">
            <a:off x="6803191" y="6343039"/>
            <a:ext cx="4681618" cy="252031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3562AF"/>
                </a:solidFill>
                <a:latin typeface="Poppins"/>
                <a:ea typeface="Poppins"/>
                <a:cs typeface="Poppins"/>
                <a:sym typeface="Poppins"/>
              </a:rPr>
              <a:t>Command DML (Data Manipulation Language) merupakan command yang berhubungan dengan proses manipulasi data yang ada di database</a:t>
            </a:r>
          </a:p>
        </p:txBody>
      </p:sp>
      <p:sp>
        <p:nvSpPr>
          <p:cNvPr name="TextBox 32" id="32"/>
          <p:cNvSpPr txBox="true"/>
          <p:nvPr/>
        </p:nvSpPr>
        <p:spPr>
          <a:xfrm rot="0">
            <a:off x="6080598" y="5542213"/>
            <a:ext cx="6126805" cy="361950"/>
          </a:xfrm>
          <a:prstGeom prst="rect">
            <a:avLst/>
          </a:prstGeom>
        </p:spPr>
        <p:txBody>
          <a:bodyPr anchor="t" rtlCol="false" tIns="0" lIns="0" bIns="0" rIns="0">
            <a:spAutoFit/>
          </a:bodyPr>
          <a:lstStyle/>
          <a:p>
            <a:pPr algn="ctr">
              <a:lnSpc>
                <a:spcPts val="2627"/>
              </a:lnSpc>
            </a:pPr>
            <a:r>
              <a:rPr lang="en-US" b="true" sz="2189">
                <a:solidFill>
                  <a:srgbClr val="FFFFFF"/>
                </a:solidFill>
                <a:latin typeface="Poppins Bold"/>
                <a:ea typeface="Poppins Bold"/>
                <a:cs typeface="Poppins Bold"/>
                <a:sym typeface="Poppins Bold"/>
              </a:rPr>
              <a:t>DML (DATA MANIPULATION LANGUAGE)</a:t>
            </a:r>
          </a:p>
        </p:txBody>
      </p:sp>
      <p:grpSp>
        <p:nvGrpSpPr>
          <p:cNvPr name="Group 33" id="33"/>
          <p:cNvGrpSpPr/>
          <p:nvPr/>
        </p:nvGrpSpPr>
        <p:grpSpPr>
          <a:xfrm rot="0">
            <a:off x="12575244" y="5143500"/>
            <a:ext cx="5712756" cy="2377096"/>
            <a:chOff x="0" y="0"/>
            <a:chExt cx="1093530" cy="455021"/>
          </a:xfrm>
        </p:grpSpPr>
        <p:sp>
          <p:nvSpPr>
            <p:cNvPr name="Freeform 34" id="34"/>
            <p:cNvSpPr/>
            <p:nvPr/>
          </p:nvSpPr>
          <p:spPr>
            <a:xfrm flipH="false" flipV="false" rot="0">
              <a:off x="0" y="0"/>
              <a:ext cx="1093530" cy="455021"/>
            </a:xfrm>
            <a:custGeom>
              <a:avLst/>
              <a:gdLst/>
              <a:ahLst/>
              <a:cxnLst/>
              <a:rect r="r" b="b" t="t" l="l"/>
              <a:pathLst>
                <a:path h="455021" w="1093530">
                  <a:moveTo>
                    <a:pt x="69115" y="0"/>
                  </a:moveTo>
                  <a:lnTo>
                    <a:pt x="1024415" y="0"/>
                  </a:lnTo>
                  <a:cubicBezTo>
                    <a:pt x="1042746" y="0"/>
                    <a:pt x="1060325" y="7282"/>
                    <a:pt x="1073287" y="20243"/>
                  </a:cubicBezTo>
                  <a:cubicBezTo>
                    <a:pt x="1086249" y="33205"/>
                    <a:pt x="1093530" y="50785"/>
                    <a:pt x="1093530" y="69115"/>
                  </a:cubicBezTo>
                  <a:lnTo>
                    <a:pt x="1093530" y="385906"/>
                  </a:lnTo>
                  <a:cubicBezTo>
                    <a:pt x="1093530" y="424077"/>
                    <a:pt x="1062586" y="455021"/>
                    <a:pt x="1024415" y="455021"/>
                  </a:cubicBezTo>
                  <a:lnTo>
                    <a:pt x="69115" y="455021"/>
                  </a:lnTo>
                  <a:cubicBezTo>
                    <a:pt x="30944" y="455021"/>
                    <a:pt x="0" y="424077"/>
                    <a:pt x="0" y="385906"/>
                  </a:cubicBezTo>
                  <a:lnTo>
                    <a:pt x="0" y="69115"/>
                  </a:lnTo>
                  <a:cubicBezTo>
                    <a:pt x="0" y="30944"/>
                    <a:pt x="30944" y="0"/>
                    <a:pt x="69115"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35" id="35"/>
            <p:cNvSpPr txBox="true"/>
            <p:nvPr/>
          </p:nvSpPr>
          <p:spPr>
            <a:xfrm>
              <a:off x="0" y="-66675"/>
              <a:ext cx="1093530" cy="521696"/>
            </a:xfrm>
            <a:prstGeom prst="rect">
              <a:avLst/>
            </a:prstGeom>
          </p:spPr>
          <p:txBody>
            <a:bodyPr anchor="ctr" rtlCol="false" tIns="69896" lIns="69896" bIns="69896" rIns="69896"/>
            <a:lstStyle/>
            <a:p>
              <a:pPr algn="ctr">
                <a:lnSpc>
                  <a:spcPts val="3151"/>
                </a:lnSpc>
              </a:pPr>
            </a:p>
          </p:txBody>
        </p:sp>
      </p:grpSp>
      <p:grpSp>
        <p:nvGrpSpPr>
          <p:cNvPr name="Group 36" id="36"/>
          <p:cNvGrpSpPr/>
          <p:nvPr/>
        </p:nvGrpSpPr>
        <p:grpSpPr>
          <a:xfrm rot="0">
            <a:off x="12575244" y="6177778"/>
            <a:ext cx="5712756" cy="2685636"/>
            <a:chOff x="0" y="0"/>
            <a:chExt cx="1093530" cy="514082"/>
          </a:xfrm>
        </p:grpSpPr>
        <p:sp>
          <p:nvSpPr>
            <p:cNvPr name="Freeform 37" id="37"/>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FFFFFF">
                <a:alpha val="62745"/>
              </a:srgbClr>
            </a:solidFill>
          </p:spPr>
        </p:sp>
        <p:sp>
          <p:nvSpPr>
            <p:cNvPr name="TextBox 38" id="38"/>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grpSp>
        <p:nvGrpSpPr>
          <p:cNvPr name="Group 39" id="39"/>
          <p:cNvGrpSpPr/>
          <p:nvPr/>
        </p:nvGrpSpPr>
        <p:grpSpPr>
          <a:xfrm rot="0">
            <a:off x="12575244" y="6177778"/>
            <a:ext cx="5712756" cy="2685636"/>
            <a:chOff x="0" y="0"/>
            <a:chExt cx="1093530" cy="514082"/>
          </a:xfrm>
        </p:grpSpPr>
        <p:sp>
          <p:nvSpPr>
            <p:cNvPr name="Freeform 40" id="40"/>
            <p:cNvSpPr/>
            <p:nvPr/>
          </p:nvSpPr>
          <p:spPr>
            <a:xfrm flipH="false" flipV="false" rot="0">
              <a:off x="0" y="0"/>
              <a:ext cx="1093530" cy="514082"/>
            </a:xfrm>
            <a:custGeom>
              <a:avLst/>
              <a:gdLst/>
              <a:ahLst/>
              <a:cxnLst/>
              <a:rect r="r" b="b" t="t" l="l"/>
              <a:pathLst>
                <a:path h="514082" w="1093530">
                  <a:moveTo>
                    <a:pt x="69115" y="0"/>
                  </a:moveTo>
                  <a:lnTo>
                    <a:pt x="1024415" y="0"/>
                  </a:lnTo>
                  <a:cubicBezTo>
                    <a:pt x="1042746" y="0"/>
                    <a:pt x="1060325" y="7282"/>
                    <a:pt x="1073287" y="20243"/>
                  </a:cubicBezTo>
                  <a:cubicBezTo>
                    <a:pt x="1086249" y="33205"/>
                    <a:pt x="1093530" y="50785"/>
                    <a:pt x="1093530" y="69115"/>
                  </a:cubicBezTo>
                  <a:lnTo>
                    <a:pt x="1093530" y="444967"/>
                  </a:lnTo>
                  <a:cubicBezTo>
                    <a:pt x="1093530" y="483138"/>
                    <a:pt x="1062586" y="514082"/>
                    <a:pt x="1024415" y="514082"/>
                  </a:cubicBezTo>
                  <a:lnTo>
                    <a:pt x="69115" y="514082"/>
                  </a:lnTo>
                  <a:cubicBezTo>
                    <a:pt x="30944" y="514082"/>
                    <a:pt x="0" y="483138"/>
                    <a:pt x="0" y="444967"/>
                  </a:cubicBezTo>
                  <a:lnTo>
                    <a:pt x="0" y="69115"/>
                  </a:lnTo>
                  <a:cubicBezTo>
                    <a:pt x="0" y="30944"/>
                    <a:pt x="30944" y="0"/>
                    <a:pt x="69115"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41" id="41"/>
            <p:cNvSpPr txBox="true"/>
            <p:nvPr/>
          </p:nvSpPr>
          <p:spPr>
            <a:xfrm>
              <a:off x="0" y="-66675"/>
              <a:ext cx="1093530" cy="580757"/>
            </a:xfrm>
            <a:prstGeom prst="rect">
              <a:avLst/>
            </a:prstGeom>
          </p:spPr>
          <p:txBody>
            <a:bodyPr anchor="ctr" rtlCol="false" tIns="69896" lIns="69896" bIns="69896" rIns="69896"/>
            <a:lstStyle/>
            <a:p>
              <a:pPr algn="ctr">
                <a:lnSpc>
                  <a:spcPts val="3151"/>
                </a:lnSpc>
              </a:pPr>
            </a:p>
          </p:txBody>
        </p:sp>
      </p:grpSp>
      <p:sp>
        <p:nvSpPr>
          <p:cNvPr name="TextBox 42" id="42"/>
          <p:cNvSpPr txBox="true"/>
          <p:nvPr/>
        </p:nvSpPr>
        <p:spPr>
          <a:xfrm rot="0">
            <a:off x="13610103" y="6249981"/>
            <a:ext cx="3955094" cy="2484080"/>
          </a:xfrm>
          <a:prstGeom prst="rect">
            <a:avLst/>
          </a:prstGeom>
        </p:spPr>
        <p:txBody>
          <a:bodyPr anchor="t" rtlCol="false" tIns="0" lIns="0" bIns="0" rIns="0">
            <a:spAutoFit/>
          </a:bodyPr>
          <a:lstStyle/>
          <a:p>
            <a:pPr algn="ctr" marL="0" indent="0" lvl="0">
              <a:lnSpc>
                <a:spcPts val="2838"/>
              </a:lnSpc>
              <a:spcBef>
                <a:spcPct val="0"/>
              </a:spcBef>
            </a:pPr>
            <a:r>
              <a:rPr lang="en-US" sz="2027">
                <a:solidFill>
                  <a:srgbClr val="3562AF"/>
                </a:solidFill>
                <a:latin typeface="Poppins"/>
                <a:ea typeface="Poppins"/>
                <a:cs typeface="Poppins"/>
                <a:sym typeface="Poppins"/>
              </a:rPr>
              <a:t>Command selanjutnya adalah DCL yang merupakan singkatan dari Data Control Language. Pada dasarnya, pernyataan DCL dikelompokkan dengan pernyataan DML</a:t>
            </a:r>
          </a:p>
        </p:txBody>
      </p:sp>
      <p:sp>
        <p:nvSpPr>
          <p:cNvPr name="TextBox 43" id="43"/>
          <p:cNvSpPr txBox="true"/>
          <p:nvPr/>
        </p:nvSpPr>
        <p:spPr>
          <a:xfrm rot="0">
            <a:off x="12736061" y="5471270"/>
            <a:ext cx="5390284" cy="361950"/>
          </a:xfrm>
          <a:prstGeom prst="rect">
            <a:avLst/>
          </a:prstGeom>
        </p:spPr>
        <p:txBody>
          <a:bodyPr anchor="t" rtlCol="false" tIns="0" lIns="0" bIns="0" rIns="0">
            <a:spAutoFit/>
          </a:bodyPr>
          <a:lstStyle/>
          <a:p>
            <a:pPr algn="ctr">
              <a:lnSpc>
                <a:spcPts val="2627"/>
              </a:lnSpc>
            </a:pPr>
            <a:r>
              <a:rPr lang="en-US" b="true" sz="2189">
                <a:solidFill>
                  <a:srgbClr val="FFFFFF"/>
                </a:solidFill>
                <a:latin typeface="Poppins Bold"/>
                <a:ea typeface="Poppins Bold"/>
                <a:cs typeface="Poppins Bold"/>
                <a:sym typeface="Poppins Bold"/>
              </a:rPr>
              <a:t>DCL (DATA CONTROL LANGUAGE)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0059">
                <a:alpha val="100000"/>
              </a:srgbClr>
            </a:gs>
            <a:gs pos="33333">
              <a:srgbClr val="00E8FF">
                <a:alpha val="100000"/>
              </a:srgbClr>
            </a:gs>
            <a:gs pos="66667">
              <a:srgbClr val="A600FF">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51839" y="1711827"/>
            <a:ext cx="10350524" cy="7546473"/>
          </a:xfrm>
          <a:custGeom>
            <a:avLst/>
            <a:gdLst/>
            <a:ahLst/>
            <a:cxnLst/>
            <a:rect r="r" b="b" t="t" l="l"/>
            <a:pathLst>
              <a:path h="7546473" w="10350524">
                <a:moveTo>
                  <a:pt x="0" y="0"/>
                </a:moveTo>
                <a:lnTo>
                  <a:pt x="10350524" y="0"/>
                </a:lnTo>
                <a:lnTo>
                  <a:pt x="10350524" y="7546473"/>
                </a:lnTo>
                <a:lnTo>
                  <a:pt x="0" y="7546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5" id="5"/>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6" id="6"/>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7" id="7"/>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8" id="8"/>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9" id="9"/>
          <p:cNvSpPr txBox="true"/>
          <p:nvPr/>
        </p:nvSpPr>
        <p:spPr>
          <a:xfrm rot="0">
            <a:off x="9507549" y="2860063"/>
            <a:ext cx="6122845" cy="1426877"/>
          </a:xfrm>
          <a:prstGeom prst="rect">
            <a:avLst/>
          </a:prstGeom>
        </p:spPr>
        <p:txBody>
          <a:bodyPr anchor="t" rtlCol="false" tIns="0" lIns="0" bIns="0" rIns="0">
            <a:spAutoFit/>
          </a:bodyPr>
          <a:lstStyle/>
          <a:p>
            <a:pPr algn="l">
              <a:lnSpc>
                <a:spcPts val="10578"/>
              </a:lnSpc>
            </a:pPr>
            <a:r>
              <a:rPr lang="en-US" sz="8815" b="true">
                <a:solidFill>
                  <a:srgbClr val="FFFFFF"/>
                </a:solidFill>
                <a:latin typeface="Poppins Bold"/>
                <a:ea typeface="Poppins Bold"/>
                <a:cs typeface="Poppins Bold"/>
                <a:sym typeface="Poppins Bold"/>
              </a:rPr>
              <a:t>DDL</a:t>
            </a:r>
          </a:p>
        </p:txBody>
      </p:sp>
      <p:sp>
        <p:nvSpPr>
          <p:cNvPr name="TextBox 10" id="10"/>
          <p:cNvSpPr txBox="true"/>
          <p:nvPr/>
        </p:nvSpPr>
        <p:spPr>
          <a:xfrm rot="0">
            <a:off x="9507549" y="4066519"/>
            <a:ext cx="8780451" cy="1600200"/>
          </a:xfrm>
          <a:prstGeom prst="rect">
            <a:avLst/>
          </a:prstGeom>
        </p:spPr>
        <p:txBody>
          <a:bodyPr anchor="t" rtlCol="false" tIns="0" lIns="0" bIns="0" rIns="0">
            <a:spAutoFit/>
          </a:bodyPr>
          <a:lstStyle/>
          <a:p>
            <a:pPr algn="l">
              <a:lnSpc>
                <a:spcPts val="6139"/>
              </a:lnSpc>
            </a:pPr>
            <a:r>
              <a:rPr lang="en-US" sz="5115" b="true">
                <a:solidFill>
                  <a:srgbClr val="65FFE8"/>
                </a:solidFill>
                <a:latin typeface="Poppins Bold"/>
                <a:ea typeface="Poppins Bold"/>
                <a:cs typeface="Poppins Bold"/>
                <a:sym typeface="Poppins Bold"/>
              </a:rPr>
              <a:t>DATA DEFINITION LANGUAGE</a:t>
            </a:r>
          </a:p>
        </p:txBody>
      </p:sp>
      <p:sp>
        <p:nvSpPr>
          <p:cNvPr name="TextBox 11" id="11"/>
          <p:cNvSpPr txBox="true"/>
          <p:nvPr/>
        </p:nvSpPr>
        <p:spPr>
          <a:xfrm rot="0">
            <a:off x="9564699" y="5579121"/>
            <a:ext cx="8293394" cy="3209891"/>
          </a:xfrm>
          <a:prstGeom prst="rect">
            <a:avLst/>
          </a:prstGeom>
        </p:spPr>
        <p:txBody>
          <a:bodyPr anchor="t" rtlCol="false" tIns="0" lIns="0" bIns="0" rIns="0">
            <a:spAutoFit/>
          </a:bodyPr>
          <a:lstStyle/>
          <a:p>
            <a:pPr algn="just">
              <a:lnSpc>
                <a:spcPts val="3151"/>
              </a:lnSpc>
            </a:pPr>
            <a:r>
              <a:rPr lang="en-US" sz="2251">
                <a:solidFill>
                  <a:srgbClr val="FFFFFF"/>
                </a:solidFill>
                <a:latin typeface="Poppins"/>
                <a:ea typeface="Poppins"/>
                <a:cs typeface="Poppins"/>
                <a:sym typeface="Poppins"/>
              </a:rPr>
              <a:t>DDL (Data Definition Language) adalah bagian dari SQL yang digunakan untuk mendefinisikan atau mengelola struktur dan skema database. Dengan DDL, kita dapat membuat, mengubah, atau menghapus elemen-elemen seperti tabel, database, indeks, dan constraint.</a:t>
            </a:r>
          </a:p>
          <a:p>
            <a:pPr algn="just">
              <a:lnSpc>
                <a:spcPts val="3151"/>
              </a:lnSpc>
            </a:pPr>
            <a:r>
              <a:rPr lang="en-US" sz="2251">
                <a:solidFill>
                  <a:srgbClr val="FFFFFF"/>
                </a:solidFill>
                <a:latin typeface="Poppins"/>
                <a:ea typeface="Poppins"/>
                <a:cs typeface="Poppins"/>
                <a:sym typeface="Poppins"/>
              </a:rPr>
              <a:t>DDL tidak mengelola data secara langsung tetapi fokus pada struktur database.</a:t>
            </a:r>
          </a:p>
          <a:p>
            <a:pPr algn="just" marL="0" indent="0" lvl="0">
              <a:lnSpc>
                <a:spcPts val="315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1089142" y="1889093"/>
            <a:ext cx="6094932" cy="5455707"/>
          </a:xfrm>
          <a:custGeom>
            <a:avLst/>
            <a:gdLst/>
            <a:ahLst/>
            <a:cxnLst/>
            <a:rect r="r" b="b" t="t" l="l"/>
            <a:pathLst>
              <a:path h="5455707" w="6094932">
                <a:moveTo>
                  <a:pt x="0" y="0"/>
                </a:moveTo>
                <a:lnTo>
                  <a:pt x="6094932" y="0"/>
                </a:lnTo>
                <a:lnTo>
                  <a:pt x="6094932" y="5455707"/>
                </a:lnTo>
                <a:lnTo>
                  <a:pt x="0" y="5455707"/>
                </a:lnTo>
                <a:lnTo>
                  <a:pt x="0" y="0"/>
                </a:lnTo>
                <a:close/>
              </a:path>
            </a:pathLst>
          </a:custGeom>
          <a:blipFill>
            <a:blip r:embed="rId5"/>
            <a:stretch>
              <a:fillRect l="0" t="0" r="0" b="0"/>
            </a:stretch>
          </a:blipFill>
        </p:spPr>
      </p:sp>
      <p:sp>
        <p:nvSpPr>
          <p:cNvPr name="Freeform 5" id="5"/>
          <p:cNvSpPr/>
          <p:nvPr/>
        </p:nvSpPr>
        <p:spPr>
          <a:xfrm flipH="false" flipV="false" rot="0">
            <a:off x="1245168" y="4890359"/>
            <a:ext cx="7796807" cy="1051950"/>
          </a:xfrm>
          <a:custGeom>
            <a:avLst/>
            <a:gdLst/>
            <a:ahLst/>
            <a:cxnLst/>
            <a:rect r="r" b="b" t="t" l="l"/>
            <a:pathLst>
              <a:path h="1051950" w="7796807">
                <a:moveTo>
                  <a:pt x="0" y="0"/>
                </a:moveTo>
                <a:lnTo>
                  <a:pt x="7796807" y="0"/>
                </a:lnTo>
                <a:lnTo>
                  <a:pt x="7796807" y="1051950"/>
                </a:lnTo>
                <a:lnTo>
                  <a:pt x="0" y="1051950"/>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1245168" y="6180434"/>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CREATE DATABASE</a:t>
            </a:r>
          </a:p>
        </p:txBody>
      </p:sp>
      <p:sp>
        <p:nvSpPr>
          <p:cNvPr name="TextBox 14" id="14"/>
          <p:cNvSpPr txBox="true"/>
          <p:nvPr/>
        </p:nvSpPr>
        <p:spPr>
          <a:xfrm rot="0">
            <a:off x="11089142" y="7840100"/>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SHOW DATABASE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548474" y="5018212"/>
            <a:ext cx="6508705" cy="1513652"/>
          </a:xfrm>
          <a:custGeom>
            <a:avLst/>
            <a:gdLst/>
            <a:ahLst/>
            <a:cxnLst/>
            <a:rect r="r" b="b" t="t" l="l"/>
            <a:pathLst>
              <a:path h="1513652" w="6508705">
                <a:moveTo>
                  <a:pt x="0" y="0"/>
                </a:moveTo>
                <a:lnTo>
                  <a:pt x="6508705" y="0"/>
                </a:lnTo>
                <a:lnTo>
                  <a:pt x="6508705" y="1513652"/>
                </a:lnTo>
                <a:lnTo>
                  <a:pt x="0" y="1513652"/>
                </a:lnTo>
                <a:lnTo>
                  <a:pt x="0" y="0"/>
                </a:lnTo>
                <a:close/>
              </a:path>
            </a:pathLst>
          </a:custGeom>
          <a:blipFill>
            <a:blip r:embed="rId5"/>
            <a:stretch>
              <a:fillRect l="0" t="0" r="0" b="0"/>
            </a:stretch>
          </a:blipFill>
        </p:spPr>
      </p:sp>
      <p:sp>
        <p:nvSpPr>
          <p:cNvPr name="Freeform 5" id="5"/>
          <p:cNvSpPr/>
          <p:nvPr/>
        </p:nvSpPr>
        <p:spPr>
          <a:xfrm flipH="false" flipV="false" rot="0">
            <a:off x="10516590" y="4969088"/>
            <a:ext cx="6420279" cy="1611900"/>
          </a:xfrm>
          <a:custGeom>
            <a:avLst/>
            <a:gdLst/>
            <a:ahLst/>
            <a:cxnLst/>
            <a:rect r="r" b="b" t="t" l="l"/>
            <a:pathLst>
              <a:path h="1611900" w="6420279">
                <a:moveTo>
                  <a:pt x="0" y="0"/>
                </a:moveTo>
                <a:lnTo>
                  <a:pt x="6420279" y="0"/>
                </a:lnTo>
                <a:lnTo>
                  <a:pt x="6420279" y="1611900"/>
                </a:lnTo>
                <a:lnTo>
                  <a:pt x="0" y="1611900"/>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1557999" y="6893814"/>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DROP DATABASE</a:t>
            </a:r>
          </a:p>
        </p:txBody>
      </p:sp>
      <p:sp>
        <p:nvSpPr>
          <p:cNvPr name="TextBox 14" id="14"/>
          <p:cNvSpPr txBox="true"/>
          <p:nvPr/>
        </p:nvSpPr>
        <p:spPr>
          <a:xfrm rot="0">
            <a:off x="10777752" y="6893814"/>
            <a:ext cx="5897955" cy="771525"/>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USE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5" id="5"/>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6" id="6"/>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7" id="7"/>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8" id="8"/>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9" id="9"/>
          <p:cNvSpPr txBox="true"/>
          <p:nvPr/>
        </p:nvSpPr>
        <p:spPr>
          <a:xfrm rot="0">
            <a:off x="1691349" y="5021259"/>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DML</a:t>
            </a:r>
          </a:p>
        </p:txBody>
      </p:sp>
      <p:sp>
        <p:nvSpPr>
          <p:cNvPr name="TextBox 10" id="10"/>
          <p:cNvSpPr txBox="true"/>
          <p:nvPr/>
        </p:nvSpPr>
        <p:spPr>
          <a:xfrm rot="0">
            <a:off x="1691349" y="6211884"/>
            <a:ext cx="9540668" cy="3648075"/>
          </a:xfrm>
          <a:prstGeom prst="rect">
            <a:avLst/>
          </a:prstGeom>
        </p:spPr>
        <p:txBody>
          <a:bodyPr anchor="t" rtlCol="false" tIns="0" lIns="0" bIns="0" rIns="0">
            <a:spAutoFit/>
          </a:bodyPr>
          <a:lstStyle/>
          <a:p>
            <a:pPr algn="l">
              <a:lnSpc>
                <a:spcPts val="9445"/>
              </a:lnSpc>
            </a:pPr>
            <a:r>
              <a:rPr lang="en-US" sz="7871" b="true">
                <a:solidFill>
                  <a:srgbClr val="65FFE8"/>
                </a:solidFill>
                <a:latin typeface="Poppins Bold"/>
                <a:ea typeface="Poppins Bold"/>
                <a:cs typeface="Poppins Bold"/>
                <a:sym typeface="Poppins Bold"/>
              </a:rPr>
              <a:t>DATA MANIPULATION LANGUAGE</a:t>
            </a:r>
          </a:p>
        </p:txBody>
      </p:sp>
      <p:sp>
        <p:nvSpPr>
          <p:cNvPr name="TextBox 11" id="11"/>
          <p:cNvSpPr txBox="true"/>
          <p:nvPr/>
        </p:nvSpPr>
        <p:spPr>
          <a:xfrm rot="0">
            <a:off x="11408122" y="2501111"/>
            <a:ext cx="5573074" cy="4009991"/>
          </a:xfrm>
          <a:prstGeom prst="rect">
            <a:avLst/>
          </a:prstGeom>
        </p:spPr>
        <p:txBody>
          <a:bodyPr anchor="t" rtlCol="false" tIns="0" lIns="0" bIns="0" rIns="0">
            <a:spAutoFit/>
          </a:bodyPr>
          <a:lstStyle/>
          <a:p>
            <a:pPr algn="just" marL="0" indent="0" lvl="0">
              <a:lnSpc>
                <a:spcPts val="3151"/>
              </a:lnSpc>
              <a:spcBef>
                <a:spcPct val="0"/>
              </a:spcBef>
            </a:pPr>
            <a:r>
              <a:rPr lang="en-US" sz="2251">
                <a:solidFill>
                  <a:srgbClr val="FFFFFF"/>
                </a:solidFill>
                <a:latin typeface="Poppins"/>
                <a:ea typeface="Poppins"/>
                <a:cs typeface="Poppins"/>
                <a:sym typeface="Poppins"/>
              </a:rPr>
              <a:t>DML, atau Data Manipulation Language, merupakan bagian integral dari SQL yang memungkinkan pengguna untuk melakukan manipulasi data dalam suatu basis data. Salah satu perintah utama dalam DML adalah SELECT, yang memungkinkan pengguna untuk mengambil data yang dibutuhkan dari tabel.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516726" y="5143500"/>
            <a:ext cx="9016343" cy="833443"/>
          </a:xfrm>
          <a:custGeom>
            <a:avLst/>
            <a:gdLst/>
            <a:ahLst/>
            <a:cxnLst/>
            <a:rect r="r" b="b" t="t" l="l"/>
            <a:pathLst>
              <a:path h="833443" w="9016343">
                <a:moveTo>
                  <a:pt x="0" y="0"/>
                </a:moveTo>
                <a:lnTo>
                  <a:pt x="9016343" y="0"/>
                </a:lnTo>
                <a:lnTo>
                  <a:pt x="9016343" y="833443"/>
                </a:lnTo>
                <a:lnTo>
                  <a:pt x="0" y="833443"/>
                </a:lnTo>
                <a:lnTo>
                  <a:pt x="0" y="0"/>
                </a:lnTo>
                <a:close/>
              </a:path>
            </a:pathLst>
          </a:custGeom>
          <a:blipFill>
            <a:blip r:embed="rId5"/>
            <a:stretch>
              <a:fillRect l="0" t="0" r="0" b="0"/>
            </a:stretch>
          </a:blipFill>
        </p:spPr>
      </p:sp>
      <p:sp>
        <p:nvSpPr>
          <p:cNvPr name="Freeform 5" id="5"/>
          <p:cNvSpPr/>
          <p:nvPr/>
        </p:nvSpPr>
        <p:spPr>
          <a:xfrm flipH="false" flipV="false" rot="0">
            <a:off x="10366227" y="3613743"/>
            <a:ext cx="6795799" cy="2363201"/>
          </a:xfrm>
          <a:custGeom>
            <a:avLst/>
            <a:gdLst/>
            <a:ahLst/>
            <a:cxnLst/>
            <a:rect r="r" b="b" t="t" l="l"/>
            <a:pathLst>
              <a:path h="2363201" w="6795799">
                <a:moveTo>
                  <a:pt x="0" y="0"/>
                </a:moveTo>
                <a:lnTo>
                  <a:pt x="6795799" y="0"/>
                </a:lnTo>
                <a:lnTo>
                  <a:pt x="6795799" y="2363200"/>
                </a:lnTo>
                <a:lnTo>
                  <a:pt x="0" y="2363200"/>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516726" y="6146257"/>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INSERT TABLE</a:t>
            </a:r>
          </a:p>
        </p:txBody>
      </p:sp>
      <p:sp>
        <p:nvSpPr>
          <p:cNvPr name="TextBox 14" id="14"/>
          <p:cNvSpPr txBox="true"/>
          <p:nvPr/>
        </p:nvSpPr>
        <p:spPr>
          <a:xfrm rot="0">
            <a:off x="10366227" y="6134597"/>
            <a:ext cx="5897955" cy="774134"/>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SELECT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2965" y="836497"/>
            <a:ext cx="384406" cy="384406"/>
          </a:xfrm>
          <a:custGeom>
            <a:avLst/>
            <a:gdLst/>
            <a:ahLst/>
            <a:cxnLst/>
            <a:rect r="r" b="b" t="t" l="l"/>
            <a:pathLst>
              <a:path h="384406" w="384406">
                <a:moveTo>
                  <a:pt x="0" y="0"/>
                </a:moveTo>
                <a:lnTo>
                  <a:pt x="384405" y="0"/>
                </a:lnTo>
                <a:lnTo>
                  <a:pt x="384405" y="384406"/>
                </a:lnTo>
                <a:lnTo>
                  <a:pt x="0" y="384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5170" y="-448677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516726" y="4949285"/>
            <a:ext cx="8494962" cy="902734"/>
          </a:xfrm>
          <a:custGeom>
            <a:avLst/>
            <a:gdLst/>
            <a:ahLst/>
            <a:cxnLst/>
            <a:rect r="r" b="b" t="t" l="l"/>
            <a:pathLst>
              <a:path h="902734" w="8494962">
                <a:moveTo>
                  <a:pt x="0" y="0"/>
                </a:moveTo>
                <a:lnTo>
                  <a:pt x="8494962" y="0"/>
                </a:lnTo>
                <a:lnTo>
                  <a:pt x="8494962" y="902734"/>
                </a:lnTo>
                <a:lnTo>
                  <a:pt x="0" y="902734"/>
                </a:lnTo>
                <a:lnTo>
                  <a:pt x="0" y="0"/>
                </a:lnTo>
                <a:close/>
              </a:path>
            </a:pathLst>
          </a:custGeom>
          <a:blipFill>
            <a:blip r:embed="rId5"/>
            <a:stretch>
              <a:fillRect l="0" t="0" r="0" b="0"/>
            </a:stretch>
          </a:blipFill>
        </p:spPr>
      </p:sp>
      <p:sp>
        <p:nvSpPr>
          <p:cNvPr name="Freeform 5" id="5"/>
          <p:cNvSpPr/>
          <p:nvPr/>
        </p:nvSpPr>
        <p:spPr>
          <a:xfrm flipH="false" flipV="false" rot="0">
            <a:off x="7872754" y="7968614"/>
            <a:ext cx="10062926" cy="1103676"/>
          </a:xfrm>
          <a:custGeom>
            <a:avLst/>
            <a:gdLst/>
            <a:ahLst/>
            <a:cxnLst/>
            <a:rect r="r" b="b" t="t" l="l"/>
            <a:pathLst>
              <a:path h="1103676" w="10062926">
                <a:moveTo>
                  <a:pt x="0" y="0"/>
                </a:moveTo>
                <a:lnTo>
                  <a:pt x="10062926" y="0"/>
                </a:lnTo>
                <a:lnTo>
                  <a:pt x="10062926" y="1103676"/>
                </a:lnTo>
                <a:lnTo>
                  <a:pt x="0" y="1103676"/>
                </a:lnTo>
                <a:lnTo>
                  <a:pt x="0" y="0"/>
                </a:lnTo>
                <a:close/>
              </a:path>
            </a:pathLst>
          </a:custGeom>
          <a:blipFill>
            <a:blip r:embed="rId6"/>
            <a:stretch>
              <a:fillRect l="0" t="0" r="0" b="0"/>
            </a:stretch>
          </a:blipFill>
        </p:spPr>
      </p:sp>
      <p:sp>
        <p:nvSpPr>
          <p:cNvPr name="TextBox 6" id="6"/>
          <p:cNvSpPr txBox="true"/>
          <p:nvPr/>
        </p:nvSpPr>
        <p:spPr>
          <a:xfrm rot="0">
            <a:off x="1548474" y="2405051"/>
            <a:ext cx="9540668" cy="1266825"/>
          </a:xfrm>
          <a:prstGeom prst="rect">
            <a:avLst/>
          </a:prstGeom>
        </p:spPr>
        <p:txBody>
          <a:bodyPr anchor="t" rtlCol="false" tIns="0" lIns="0" bIns="0" rIns="0">
            <a:spAutoFit/>
          </a:bodyPr>
          <a:lstStyle/>
          <a:p>
            <a:pPr algn="l">
              <a:lnSpc>
                <a:spcPts val="9445"/>
              </a:lnSpc>
            </a:pPr>
            <a:r>
              <a:rPr lang="en-US" sz="7871" b="true">
                <a:solidFill>
                  <a:srgbClr val="FFFFFF"/>
                </a:solidFill>
                <a:latin typeface="Poppins Bold"/>
                <a:ea typeface="Poppins Bold"/>
                <a:cs typeface="Poppins Bold"/>
                <a:sym typeface="Poppins Bold"/>
              </a:rPr>
              <a:t>CONTOH </a:t>
            </a:r>
          </a:p>
        </p:txBody>
      </p:sp>
      <p:sp>
        <p:nvSpPr>
          <p:cNvPr name="TextBox 7" id="7"/>
          <p:cNvSpPr txBox="true"/>
          <p:nvPr/>
        </p:nvSpPr>
        <p:spPr>
          <a:xfrm rot="0">
            <a:off x="1548474" y="3475841"/>
            <a:ext cx="8685909" cy="1141106"/>
          </a:xfrm>
          <a:prstGeom prst="rect">
            <a:avLst/>
          </a:prstGeom>
        </p:spPr>
        <p:txBody>
          <a:bodyPr anchor="t" rtlCol="false" tIns="0" lIns="0" bIns="0" rIns="0">
            <a:spAutoFit/>
          </a:bodyPr>
          <a:lstStyle/>
          <a:p>
            <a:pPr algn="l">
              <a:lnSpc>
                <a:spcPts val="8599"/>
              </a:lnSpc>
            </a:pPr>
            <a:r>
              <a:rPr lang="en-US" sz="7166" b="true">
                <a:solidFill>
                  <a:srgbClr val="65FFE8"/>
                </a:solidFill>
                <a:latin typeface="Poppins Bold"/>
                <a:ea typeface="Poppins Bold"/>
                <a:cs typeface="Poppins Bold"/>
                <a:sym typeface="Poppins Bold"/>
              </a:rPr>
              <a:t>PENGGUNAAN</a:t>
            </a:r>
          </a:p>
        </p:txBody>
      </p:sp>
      <p:sp>
        <p:nvSpPr>
          <p:cNvPr name="TextBox 8" id="8"/>
          <p:cNvSpPr txBox="true"/>
          <p:nvPr/>
        </p:nvSpPr>
        <p:spPr>
          <a:xfrm rot="0">
            <a:off x="1557999" y="828992"/>
            <a:ext cx="2916319" cy="342265"/>
          </a:xfrm>
          <a:prstGeom prst="rect">
            <a:avLst/>
          </a:prstGeom>
        </p:spPr>
        <p:txBody>
          <a:bodyPr anchor="t" rtlCol="false" tIns="0" lIns="0" bIns="0" rIns="0">
            <a:spAutoFit/>
          </a:bodyPr>
          <a:lstStyle/>
          <a:p>
            <a:pPr algn="l">
              <a:lnSpc>
                <a:spcPts val="2659"/>
              </a:lnSpc>
            </a:pPr>
            <a:r>
              <a:rPr lang="en-US" sz="1899" b="true">
                <a:solidFill>
                  <a:srgbClr val="FFFFFF"/>
                </a:solidFill>
                <a:latin typeface="Poppins Bold"/>
                <a:ea typeface="Poppins Bold"/>
                <a:cs typeface="Poppins Bold"/>
                <a:sym typeface="Poppins Bold"/>
              </a:rPr>
              <a:t>Wardiere, Inc,</a:t>
            </a:r>
          </a:p>
        </p:txBody>
      </p:sp>
      <p:sp>
        <p:nvSpPr>
          <p:cNvPr name="TextBox 9" id="9"/>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0" id="10"/>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1" id="11"/>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2" id="12"/>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3" id="13"/>
          <p:cNvSpPr txBox="true"/>
          <p:nvPr/>
        </p:nvSpPr>
        <p:spPr>
          <a:xfrm rot="0">
            <a:off x="516726" y="6146257"/>
            <a:ext cx="5897955" cy="1510167"/>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DELETE SEBAGIAN KOLOM</a:t>
            </a:r>
          </a:p>
        </p:txBody>
      </p:sp>
      <p:sp>
        <p:nvSpPr>
          <p:cNvPr name="TextBox 14" id="14"/>
          <p:cNvSpPr txBox="true"/>
          <p:nvPr/>
        </p:nvSpPr>
        <p:spPr>
          <a:xfrm rot="0">
            <a:off x="10366227" y="6134597"/>
            <a:ext cx="5897955" cy="1510167"/>
          </a:xfrm>
          <a:prstGeom prst="rect">
            <a:avLst/>
          </a:prstGeom>
        </p:spPr>
        <p:txBody>
          <a:bodyPr anchor="t" rtlCol="false" tIns="0" lIns="0" bIns="0" rIns="0">
            <a:spAutoFit/>
          </a:bodyPr>
          <a:lstStyle/>
          <a:p>
            <a:pPr algn="l">
              <a:lnSpc>
                <a:spcPts val="5839"/>
              </a:lnSpc>
            </a:pPr>
            <a:r>
              <a:rPr lang="en-US" sz="4866" b="true">
                <a:solidFill>
                  <a:srgbClr val="FFFFFF"/>
                </a:solidFill>
                <a:latin typeface="Poppins Bold"/>
                <a:ea typeface="Poppins Bold"/>
                <a:cs typeface="Poppins Bold"/>
                <a:sym typeface="Poppins Bold"/>
              </a:rPr>
              <a:t>UPDATE SEBAGIAN KOLOM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DAGXrhd8Cm8</dc:identifier>
  <dcterms:modified xsi:type="dcterms:W3CDTF">2011-08-01T06:04:30Z</dcterms:modified>
  <cp:revision>1</cp:revision>
  <dc:title>MYSQL</dc:title>
</cp:coreProperties>
</file>